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8288000" cy="10287000"/>
  <p:notesSz cx="6858000" cy="9144000"/>
  <p:embeddedFontLst>
    <p:embeddedFont>
      <p:font typeface="Calibri" panose="020F0502020204030204" pitchFamily="34" charset="0"/>
      <p:regular r:id="rId21"/>
      <p:bold r:id="rId22"/>
      <p:italic r:id="rId23"/>
      <p:boldItalic r:id="rId24"/>
    </p:embeddedFont>
    <p:embeddedFont>
      <p:font typeface="Oilvare Base" panose="020B0604020202020204" charset="0"/>
      <p:regular r:id="rId25"/>
    </p:embeddedFont>
    <p:embeddedFont>
      <p:font typeface="Open Sans" panose="020B0606030504020204" pitchFamily="34" charset="0"/>
      <p:regular r:id="rId26"/>
      <p:bold r:id="rId27"/>
      <p:italic r:id="rId28"/>
      <p:boldItalic r:id="rId29"/>
    </p:embeddedFont>
    <p:embeddedFont>
      <p:font typeface="Open Sans Bold" panose="020B0806030504020204" pitchFamily="34" charset="0"/>
      <p:regular r:id="rId30"/>
      <p:bold r:id="rId31"/>
    </p:embeddedFont>
    <p:embeddedFont>
      <p:font typeface="Open Sans Bold Italics" panose="020B0604020202020204" charset="0"/>
      <p:regular r:id="rId32"/>
    </p:embeddedFont>
    <p:embeddedFont>
      <p:font typeface="Open Sans Light" panose="020B0306030504020204" pitchFamily="34" charset="0"/>
      <p:regular r:id="rId33"/>
      <p:italic r:id="rId34"/>
    </p:embeddedFont>
    <p:embeddedFont>
      <p:font typeface="Sunborn" panose="020B0604020202020204"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A6146D-2413-4925-924A-15DEBD639D38}" v="24" dt="2023-04-11T10:02:37.445"/>
    <p1510:client id="{4405D73A-B26F-48CF-925B-216E669E78B8}" v="1" dt="2023-04-11T11:53:49.2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slide" Target="slides/slide12.xml" Id="rId13" /><Relationship Type="http://schemas.openxmlformats.org/officeDocument/2006/relationships/slide" Target="slides/slide17.xml" Id="rId18" /><Relationship Type="http://schemas.openxmlformats.org/officeDocument/2006/relationships/font" Target="fonts/font6.fntdata" Id="rId26" /><Relationship Type="http://schemas.openxmlformats.org/officeDocument/2006/relationships/tableStyles" Target="tableStyles.xml" Id="rId39" /><Relationship Type="http://schemas.openxmlformats.org/officeDocument/2006/relationships/font" Target="fonts/font1.fntdata" Id="rId21" /><Relationship Type="http://schemas.openxmlformats.org/officeDocument/2006/relationships/font" Target="fonts/font14.fntdata" Id="rId34" /><Relationship Type="http://schemas.openxmlformats.org/officeDocument/2006/relationships/slide" Target="slides/slide6.xml" Id="rId7" /><Relationship Type="http://schemas.openxmlformats.org/officeDocument/2006/relationships/slide" Target="slides/slide1.xml" Id="rId2" /><Relationship Type="http://schemas.openxmlformats.org/officeDocument/2006/relationships/slide" Target="slides/slide15.xml" Id="rId16" /><Relationship Type="http://schemas.openxmlformats.org/officeDocument/2006/relationships/slide" Target="slides/slide19.xml" Id="rId20" /><Relationship Type="http://schemas.openxmlformats.org/officeDocument/2006/relationships/font" Target="fonts/font9.fntdata" Id="rId29" /><Relationship Type="http://schemas.microsoft.com/office/2015/10/relationships/revisionInfo" Target="revisionInfo.xml" Id="rId41" /><Relationship Type="http://schemas.openxmlformats.org/officeDocument/2006/relationships/slideMaster" Target="slideMasters/slideMaster1.xml" Id="rId1" /><Relationship Type="http://schemas.openxmlformats.org/officeDocument/2006/relationships/slide" Target="slides/slide5.xml" Id="rId6" /><Relationship Type="http://schemas.openxmlformats.org/officeDocument/2006/relationships/slide" Target="slides/slide10.xml" Id="rId11" /><Relationship Type="http://schemas.openxmlformats.org/officeDocument/2006/relationships/font" Target="fonts/font4.fntdata" Id="rId24" /><Relationship Type="http://schemas.openxmlformats.org/officeDocument/2006/relationships/font" Target="fonts/font12.fntdata" Id="rId32" /><Relationship Type="http://schemas.openxmlformats.org/officeDocument/2006/relationships/viewProps" Target="viewProps.xml" Id="rId37" /><Relationship Type="http://schemas.openxmlformats.org/officeDocument/2006/relationships/slide" Target="slides/slide4.xml" Id="rId5" /><Relationship Type="http://schemas.openxmlformats.org/officeDocument/2006/relationships/slide" Target="slides/slide14.xml" Id="rId15" /><Relationship Type="http://schemas.openxmlformats.org/officeDocument/2006/relationships/font" Target="fonts/font3.fntdata" Id="rId23" /><Relationship Type="http://schemas.openxmlformats.org/officeDocument/2006/relationships/font" Target="fonts/font8.fntdata" Id="rId28" /><Relationship Type="http://schemas.openxmlformats.org/officeDocument/2006/relationships/presProps" Target="presProps.xml" Id="rId36" /><Relationship Type="http://schemas.openxmlformats.org/officeDocument/2006/relationships/slide" Target="slides/slide9.xml" Id="rId10" /><Relationship Type="http://schemas.openxmlformats.org/officeDocument/2006/relationships/slide" Target="slides/slide18.xml" Id="rId19" /><Relationship Type="http://schemas.openxmlformats.org/officeDocument/2006/relationships/font" Target="fonts/font11.fntdata" Id="rId31" /><Relationship Type="http://schemas.openxmlformats.org/officeDocument/2006/relationships/slide" Target="slides/slide3.xml" Id="rId4" /><Relationship Type="http://schemas.openxmlformats.org/officeDocument/2006/relationships/slide" Target="slides/slide8.xml" Id="rId9" /><Relationship Type="http://schemas.openxmlformats.org/officeDocument/2006/relationships/slide" Target="slides/slide13.xml" Id="rId14" /><Relationship Type="http://schemas.openxmlformats.org/officeDocument/2006/relationships/font" Target="fonts/font2.fntdata" Id="rId22" /><Relationship Type="http://schemas.openxmlformats.org/officeDocument/2006/relationships/font" Target="fonts/font7.fntdata" Id="rId27" /><Relationship Type="http://schemas.openxmlformats.org/officeDocument/2006/relationships/font" Target="fonts/font10.fntdata" Id="rId30" /><Relationship Type="http://schemas.openxmlformats.org/officeDocument/2006/relationships/font" Target="fonts/font15.fntdata" Id="rId35" /><Relationship Type="http://schemas.openxmlformats.org/officeDocument/2006/relationships/slide" Target="slides/slide7.xml" Id="rId8" /><Relationship Type="http://schemas.openxmlformats.org/officeDocument/2006/relationships/slide" Target="slides/slide2.xml" Id="rId3" /><Relationship Type="http://schemas.openxmlformats.org/officeDocument/2006/relationships/slide" Target="slides/slide11.xml" Id="rId12" /><Relationship Type="http://schemas.openxmlformats.org/officeDocument/2006/relationships/slide" Target="slides/slide16.xml" Id="rId17" /><Relationship Type="http://schemas.openxmlformats.org/officeDocument/2006/relationships/font" Target="fonts/font5.fntdata" Id="rId25" /><Relationship Type="http://schemas.openxmlformats.org/officeDocument/2006/relationships/font" Target="fonts/font13.fntdata" Id="rId33" /><Relationship Type="http://schemas.openxmlformats.org/officeDocument/2006/relationships/theme" Target="theme/theme1.xml" Id="rId38" /></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1.sv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sv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pic>
        <p:nvPicPr>
          <p:cNvPr id="3" name="Picture 3"/>
          <p:cNvPicPr>
            <a:picLocks noChangeAspect="1"/>
          </p:cNvPicPr>
          <p:nvPr/>
        </p:nvPicPr>
        <p:blipFill>
          <a:blip r:embed="rId3"/>
          <a:srcRect/>
          <a:stretch>
            <a:fillRect/>
          </a:stretch>
        </p:blipFill>
        <p:spPr>
          <a:xfrm>
            <a:off x="0" y="0"/>
            <a:ext cx="18283238" cy="10284321"/>
          </a:xfrm>
          <a:prstGeom prst="rect">
            <a:avLst/>
          </a:prstGeom>
        </p:spPr>
      </p:pic>
      <p:pic>
        <p:nvPicPr>
          <p:cNvPr id="5" name="Picture 5"/>
          <p:cNvPicPr>
            <a:picLocks noChangeAspect="1"/>
          </p:cNvPicPr>
          <p:nvPr/>
        </p:nvPicPr>
        <p:blipFill>
          <a:blip r:embed="rId4"/>
          <a:srcRect/>
          <a:stretch>
            <a:fillRect/>
          </a:stretch>
        </p:blipFill>
        <p:spPr>
          <a:xfrm>
            <a:off x="320835" y="2057400"/>
            <a:ext cx="7128891" cy="8229600"/>
          </a:xfrm>
          <a:prstGeom prst="rect">
            <a:avLst/>
          </a:prstGeom>
        </p:spPr>
      </p:pic>
      <p:sp>
        <p:nvSpPr>
          <p:cNvPr id="6" name="TextBox 6"/>
          <p:cNvSpPr txBox="1"/>
          <p:nvPr/>
        </p:nvSpPr>
        <p:spPr>
          <a:xfrm>
            <a:off x="6889255" y="746888"/>
            <a:ext cx="10539878" cy="3872980"/>
          </a:xfrm>
          <a:prstGeom prst="rect">
            <a:avLst/>
          </a:prstGeom>
        </p:spPr>
        <p:txBody>
          <a:bodyPr lIns="0" tIns="0" rIns="0" bIns="0" rtlCol="0" anchor="t">
            <a:spAutoFit/>
          </a:bodyPr>
          <a:lstStyle/>
          <a:p>
            <a:pPr algn="r">
              <a:lnSpc>
                <a:spcPts val="15285"/>
              </a:lnSpc>
            </a:pPr>
            <a:r>
              <a:rPr lang="en-US" sz="12737" spc="-507">
                <a:solidFill>
                  <a:srgbClr val="FFFFFF"/>
                </a:solidFill>
                <a:latin typeface="Open Sans Bold"/>
              </a:rPr>
              <a:t>Multi-key File organization</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12709" y="2679"/>
            <a:ext cx="18283238" cy="10284321"/>
          </a:xfrm>
          <a:prstGeom prst="rect">
            <a:avLst/>
          </a:prstGeom>
        </p:spPr>
      </p:pic>
      <p:sp>
        <p:nvSpPr>
          <p:cNvPr id="3" name="TextBox 3"/>
          <p:cNvSpPr txBox="1"/>
          <p:nvPr/>
        </p:nvSpPr>
        <p:spPr>
          <a:xfrm>
            <a:off x="1120141" y="960120"/>
            <a:ext cx="21724126" cy="1185228"/>
          </a:xfrm>
          <a:prstGeom prst="rect">
            <a:avLst/>
          </a:prstGeom>
        </p:spPr>
        <p:txBody>
          <a:bodyPr lIns="0" tIns="0" rIns="0" bIns="0" rtlCol="0" anchor="t">
            <a:spAutoFit/>
          </a:bodyPr>
          <a:lstStyle/>
          <a:p>
            <a:pPr algn="l">
              <a:lnSpc>
                <a:spcPts val="9375"/>
              </a:lnSpc>
            </a:pPr>
            <a:r>
              <a:rPr lang="en-US" sz="7813" spc="-311">
                <a:solidFill>
                  <a:srgbClr val="FFFFFF"/>
                </a:solidFill>
                <a:latin typeface="Open Sans Bold"/>
              </a:rPr>
              <a:t>Advantages</a:t>
            </a:r>
          </a:p>
        </p:txBody>
      </p:sp>
      <p:grpSp>
        <p:nvGrpSpPr>
          <p:cNvPr id="4" name="Group 4"/>
          <p:cNvGrpSpPr/>
          <p:nvPr/>
        </p:nvGrpSpPr>
        <p:grpSpPr>
          <a:xfrm>
            <a:off x="1120141" y="2320537"/>
            <a:ext cx="16139158" cy="1467578"/>
            <a:chOff x="0" y="0"/>
            <a:chExt cx="21518878" cy="1956770"/>
          </a:xfrm>
        </p:grpSpPr>
        <p:sp>
          <p:nvSpPr>
            <p:cNvPr id="5" name="Freeform 5"/>
            <p:cNvSpPr/>
            <p:nvPr/>
          </p:nvSpPr>
          <p:spPr>
            <a:xfrm>
              <a:off x="76465" y="5500"/>
              <a:ext cx="21365424" cy="1945781"/>
            </a:xfrm>
            <a:custGeom>
              <a:avLst/>
              <a:gdLst/>
              <a:ahLst/>
              <a:cxnLst/>
              <a:rect l="l" t="t" r="r" b="b"/>
              <a:pathLst>
                <a:path w="21365424" h="1945781">
                  <a:moveTo>
                    <a:pt x="0" y="153914"/>
                  </a:moveTo>
                  <a:cubicBezTo>
                    <a:pt x="0" y="68891"/>
                    <a:pt x="956836" y="0"/>
                    <a:pt x="2136441" y="0"/>
                  </a:cubicBezTo>
                  <a:lnTo>
                    <a:pt x="19228985" y="0"/>
                  </a:lnTo>
                  <a:cubicBezTo>
                    <a:pt x="20409099" y="0"/>
                    <a:pt x="21365425" y="68891"/>
                    <a:pt x="21365425" y="153914"/>
                  </a:cubicBezTo>
                  <a:lnTo>
                    <a:pt x="21365425" y="1791866"/>
                  </a:lnTo>
                  <a:cubicBezTo>
                    <a:pt x="21365425" y="1876853"/>
                    <a:pt x="20408590" y="1945780"/>
                    <a:pt x="19228985" y="1945780"/>
                  </a:cubicBezTo>
                  <a:lnTo>
                    <a:pt x="2136441" y="1945780"/>
                  </a:lnTo>
                  <a:cubicBezTo>
                    <a:pt x="956326" y="1945780"/>
                    <a:pt x="0" y="1876889"/>
                    <a:pt x="0" y="1791866"/>
                  </a:cubicBezTo>
                  <a:close/>
                </a:path>
              </a:pathLst>
            </a:custGeom>
            <a:solidFill>
              <a:srgbClr val="477BD1"/>
            </a:solidFill>
          </p:spPr>
        </p:sp>
        <p:sp>
          <p:nvSpPr>
            <p:cNvPr id="6" name="Freeform 6"/>
            <p:cNvSpPr/>
            <p:nvPr/>
          </p:nvSpPr>
          <p:spPr>
            <a:xfrm>
              <a:off x="0" y="0"/>
              <a:ext cx="21518356" cy="1956804"/>
            </a:xfrm>
            <a:custGeom>
              <a:avLst/>
              <a:gdLst/>
              <a:ahLst/>
              <a:cxnLst/>
              <a:rect l="l" t="t" r="r" b="b"/>
              <a:pathLst>
                <a:path w="21518356" h="1956804">
                  <a:moveTo>
                    <a:pt x="0" y="159414"/>
                  </a:moveTo>
                  <a:cubicBezTo>
                    <a:pt x="0" y="71384"/>
                    <a:pt x="990481" y="0"/>
                    <a:pt x="2212906" y="0"/>
                  </a:cubicBezTo>
                  <a:lnTo>
                    <a:pt x="19305450" y="0"/>
                  </a:lnTo>
                  <a:lnTo>
                    <a:pt x="19305450" y="5500"/>
                  </a:lnTo>
                  <a:lnTo>
                    <a:pt x="19305450" y="0"/>
                  </a:lnTo>
                  <a:cubicBezTo>
                    <a:pt x="20527876" y="0"/>
                    <a:pt x="21518356" y="71384"/>
                    <a:pt x="21518356" y="159414"/>
                  </a:cubicBezTo>
                  <a:lnTo>
                    <a:pt x="21441890" y="159414"/>
                  </a:lnTo>
                  <a:lnTo>
                    <a:pt x="21518356" y="159414"/>
                  </a:lnTo>
                  <a:lnTo>
                    <a:pt x="21518356" y="1797366"/>
                  </a:lnTo>
                  <a:lnTo>
                    <a:pt x="21441890" y="1797366"/>
                  </a:lnTo>
                  <a:lnTo>
                    <a:pt x="21518356" y="1797366"/>
                  </a:lnTo>
                  <a:cubicBezTo>
                    <a:pt x="21518356" y="1885396"/>
                    <a:pt x="20527876" y="1956803"/>
                    <a:pt x="19305450" y="1956803"/>
                  </a:cubicBezTo>
                  <a:lnTo>
                    <a:pt x="19305450" y="1951280"/>
                  </a:lnTo>
                  <a:lnTo>
                    <a:pt x="19305450" y="1956803"/>
                  </a:lnTo>
                  <a:lnTo>
                    <a:pt x="2212906" y="1956803"/>
                  </a:lnTo>
                  <a:lnTo>
                    <a:pt x="2212906" y="1951280"/>
                  </a:lnTo>
                  <a:lnTo>
                    <a:pt x="2212906" y="1956803"/>
                  </a:lnTo>
                  <a:cubicBezTo>
                    <a:pt x="990481" y="1956804"/>
                    <a:pt x="0" y="1885396"/>
                    <a:pt x="0" y="1797366"/>
                  </a:cubicBezTo>
                  <a:lnTo>
                    <a:pt x="0" y="159414"/>
                  </a:lnTo>
                  <a:lnTo>
                    <a:pt x="76465" y="159414"/>
                  </a:lnTo>
                  <a:lnTo>
                    <a:pt x="0" y="159414"/>
                  </a:lnTo>
                  <a:moveTo>
                    <a:pt x="152931" y="159414"/>
                  </a:moveTo>
                  <a:lnTo>
                    <a:pt x="152931" y="1797366"/>
                  </a:lnTo>
                  <a:lnTo>
                    <a:pt x="76465" y="1797366"/>
                  </a:lnTo>
                  <a:lnTo>
                    <a:pt x="152931" y="1797366"/>
                  </a:lnTo>
                  <a:cubicBezTo>
                    <a:pt x="152931" y="1879346"/>
                    <a:pt x="1075612" y="1945781"/>
                    <a:pt x="2212906" y="1945781"/>
                  </a:cubicBezTo>
                  <a:lnTo>
                    <a:pt x="19305450" y="1945781"/>
                  </a:lnTo>
                  <a:cubicBezTo>
                    <a:pt x="20443253" y="1945781"/>
                    <a:pt x="21365425" y="1879346"/>
                    <a:pt x="21365425" y="1797366"/>
                  </a:cubicBezTo>
                  <a:lnTo>
                    <a:pt x="21365425" y="159414"/>
                  </a:lnTo>
                  <a:cubicBezTo>
                    <a:pt x="21365936" y="77434"/>
                    <a:pt x="20443254" y="10999"/>
                    <a:pt x="19305960" y="10999"/>
                  </a:cubicBezTo>
                  <a:lnTo>
                    <a:pt x="2212906" y="10999"/>
                  </a:lnTo>
                  <a:lnTo>
                    <a:pt x="2212906" y="5500"/>
                  </a:lnTo>
                  <a:lnTo>
                    <a:pt x="2212906" y="10999"/>
                  </a:lnTo>
                  <a:cubicBezTo>
                    <a:pt x="1075612" y="10999"/>
                    <a:pt x="152931" y="77434"/>
                    <a:pt x="152931" y="159414"/>
                  </a:cubicBezTo>
                  <a:close/>
                </a:path>
              </a:pathLst>
            </a:custGeom>
            <a:solidFill>
              <a:srgbClr val="FFFFFF"/>
            </a:solidFill>
          </p:spPr>
        </p:sp>
      </p:grpSp>
      <p:sp>
        <p:nvSpPr>
          <p:cNvPr id="7" name="TextBox 7"/>
          <p:cNvSpPr txBox="1"/>
          <p:nvPr/>
        </p:nvSpPr>
        <p:spPr>
          <a:xfrm>
            <a:off x="1249355" y="2504888"/>
            <a:ext cx="16009945" cy="1127451"/>
          </a:xfrm>
          <a:prstGeom prst="rect">
            <a:avLst/>
          </a:prstGeom>
        </p:spPr>
        <p:txBody>
          <a:bodyPr lIns="0" tIns="0" rIns="0" bIns="0" rtlCol="0" anchor="t">
            <a:spAutoFit/>
          </a:bodyPr>
          <a:lstStyle/>
          <a:p>
            <a:pPr algn="ctr">
              <a:lnSpc>
                <a:spcPts val="2948"/>
              </a:lnSpc>
            </a:pPr>
            <a:r>
              <a:rPr lang="en-US" sz="2729" spc="-108">
                <a:solidFill>
                  <a:srgbClr val="000000"/>
                </a:solidFill>
                <a:latin typeface="Open Sans Bold"/>
              </a:rPr>
              <a:t>Fast retrieval</a:t>
            </a:r>
            <a:r>
              <a:rPr lang="en-US" sz="2729" spc="-108">
                <a:solidFill>
                  <a:srgbClr val="FFFFFF"/>
                </a:solidFill>
                <a:latin typeface="Open Sans"/>
              </a:rPr>
              <a:t> : Inverted file organization is designed to provide fast retrieval of data based on multiple search criteria. The use of indexes and inverted lists allows for quick access to the documents that match the search criteria, resulting in faster search results.</a:t>
            </a:r>
          </a:p>
        </p:txBody>
      </p:sp>
      <p:grpSp>
        <p:nvGrpSpPr>
          <p:cNvPr id="8" name="Group 8"/>
          <p:cNvGrpSpPr/>
          <p:nvPr/>
        </p:nvGrpSpPr>
        <p:grpSpPr>
          <a:xfrm>
            <a:off x="1120141" y="4121490"/>
            <a:ext cx="16139159" cy="1511915"/>
            <a:chOff x="0" y="0"/>
            <a:chExt cx="21937511" cy="2055104"/>
          </a:xfrm>
        </p:grpSpPr>
        <p:sp>
          <p:nvSpPr>
            <p:cNvPr id="9" name="Freeform 9"/>
            <p:cNvSpPr/>
            <p:nvPr/>
          </p:nvSpPr>
          <p:spPr>
            <a:xfrm>
              <a:off x="77953" y="5776"/>
              <a:ext cx="21781073" cy="2043563"/>
            </a:xfrm>
            <a:custGeom>
              <a:avLst/>
              <a:gdLst/>
              <a:ahLst/>
              <a:cxnLst/>
              <a:rect l="l" t="t" r="r" b="b"/>
              <a:pathLst>
                <a:path w="21781073" h="2043563">
                  <a:moveTo>
                    <a:pt x="0" y="161649"/>
                  </a:moveTo>
                  <a:cubicBezTo>
                    <a:pt x="0" y="72353"/>
                    <a:pt x="975450" y="0"/>
                    <a:pt x="2178003" y="0"/>
                  </a:cubicBezTo>
                  <a:lnTo>
                    <a:pt x="19603069" y="0"/>
                  </a:lnTo>
                  <a:cubicBezTo>
                    <a:pt x="20806141" y="0"/>
                    <a:pt x="21781072" y="72353"/>
                    <a:pt x="21781072" y="161649"/>
                  </a:cubicBezTo>
                  <a:lnTo>
                    <a:pt x="21781072" y="1881914"/>
                  </a:lnTo>
                  <a:cubicBezTo>
                    <a:pt x="21781072" y="1971171"/>
                    <a:pt x="20805622" y="2043563"/>
                    <a:pt x="19603069" y="2043563"/>
                  </a:cubicBezTo>
                  <a:lnTo>
                    <a:pt x="2178003" y="2043563"/>
                  </a:lnTo>
                  <a:cubicBezTo>
                    <a:pt x="974931" y="2043563"/>
                    <a:pt x="0" y="1971210"/>
                    <a:pt x="0" y="1881914"/>
                  </a:cubicBezTo>
                  <a:close/>
                </a:path>
              </a:pathLst>
            </a:custGeom>
            <a:solidFill>
              <a:srgbClr val="46B298"/>
            </a:solidFill>
          </p:spPr>
        </p:sp>
        <p:sp>
          <p:nvSpPr>
            <p:cNvPr id="10" name="Freeform 10"/>
            <p:cNvSpPr/>
            <p:nvPr/>
          </p:nvSpPr>
          <p:spPr>
            <a:xfrm>
              <a:off x="0" y="0"/>
              <a:ext cx="21936979" cy="2055138"/>
            </a:xfrm>
            <a:custGeom>
              <a:avLst/>
              <a:gdLst/>
              <a:ahLst/>
              <a:cxnLst/>
              <a:rect l="l" t="t" r="r" b="b"/>
              <a:pathLst>
                <a:path w="21936979" h="2055138">
                  <a:moveTo>
                    <a:pt x="0" y="167425"/>
                  </a:moveTo>
                  <a:cubicBezTo>
                    <a:pt x="0" y="74972"/>
                    <a:pt x="1009750" y="0"/>
                    <a:pt x="2255956" y="0"/>
                  </a:cubicBezTo>
                  <a:lnTo>
                    <a:pt x="19681022" y="0"/>
                  </a:lnTo>
                  <a:lnTo>
                    <a:pt x="19681022" y="5776"/>
                  </a:lnTo>
                  <a:lnTo>
                    <a:pt x="19681022" y="0"/>
                  </a:lnTo>
                  <a:cubicBezTo>
                    <a:pt x="20927228" y="0"/>
                    <a:pt x="21936979" y="74972"/>
                    <a:pt x="21936979" y="167425"/>
                  </a:cubicBezTo>
                  <a:lnTo>
                    <a:pt x="21859025" y="167425"/>
                  </a:lnTo>
                  <a:lnTo>
                    <a:pt x="21936979" y="167425"/>
                  </a:lnTo>
                  <a:lnTo>
                    <a:pt x="21936979" y="1887690"/>
                  </a:lnTo>
                  <a:lnTo>
                    <a:pt x="21859025" y="1887690"/>
                  </a:lnTo>
                  <a:lnTo>
                    <a:pt x="21936979" y="1887690"/>
                  </a:lnTo>
                  <a:cubicBezTo>
                    <a:pt x="21936979" y="1980143"/>
                    <a:pt x="20927228" y="2055138"/>
                    <a:pt x="19681022" y="2055138"/>
                  </a:cubicBezTo>
                  <a:lnTo>
                    <a:pt x="19681022" y="2049339"/>
                  </a:lnTo>
                  <a:lnTo>
                    <a:pt x="19681022" y="2055138"/>
                  </a:lnTo>
                  <a:lnTo>
                    <a:pt x="2255956" y="2055138"/>
                  </a:lnTo>
                  <a:lnTo>
                    <a:pt x="2255956" y="2049339"/>
                  </a:lnTo>
                  <a:lnTo>
                    <a:pt x="2255956" y="2055138"/>
                  </a:lnTo>
                  <a:cubicBezTo>
                    <a:pt x="1009750" y="2055138"/>
                    <a:pt x="0" y="1980143"/>
                    <a:pt x="0" y="1887690"/>
                  </a:cubicBezTo>
                  <a:lnTo>
                    <a:pt x="0" y="167425"/>
                  </a:lnTo>
                  <a:lnTo>
                    <a:pt x="77953" y="167425"/>
                  </a:lnTo>
                  <a:lnTo>
                    <a:pt x="0" y="167425"/>
                  </a:lnTo>
                  <a:moveTo>
                    <a:pt x="155906" y="167425"/>
                  </a:moveTo>
                  <a:lnTo>
                    <a:pt x="155906" y="1887690"/>
                  </a:lnTo>
                  <a:lnTo>
                    <a:pt x="77953" y="1887690"/>
                  </a:lnTo>
                  <a:lnTo>
                    <a:pt x="155906" y="1887690"/>
                  </a:lnTo>
                  <a:cubicBezTo>
                    <a:pt x="155906" y="1973789"/>
                    <a:pt x="1096537" y="2043563"/>
                    <a:pt x="2255956" y="2043563"/>
                  </a:cubicBezTo>
                  <a:lnTo>
                    <a:pt x="19681022" y="2043563"/>
                  </a:lnTo>
                  <a:cubicBezTo>
                    <a:pt x="20840960" y="2043563"/>
                    <a:pt x="21781072" y="1973789"/>
                    <a:pt x="21781072" y="1887690"/>
                  </a:cubicBezTo>
                  <a:lnTo>
                    <a:pt x="21781072" y="167425"/>
                  </a:lnTo>
                  <a:cubicBezTo>
                    <a:pt x="21781593" y="81325"/>
                    <a:pt x="20840962" y="11552"/>
                    <a:pt x="19681543" y="11552"/>
                  </a:cubicBezTo>
                  <a:lnTo>
                    <a:pt x="2255956" y="11552"/>
                  </a:lnTo>
                  <a:lnTo>
                    <a:pt x="2255956" y="5776"/>
                  </a:lnTo>
                  <a:lnTo>
                    <a:pt x="2255956" y="11552"/>
                  </a:lnTo>
                  <a:cubicBezTo>
                    <a:pt x="1096537" y="11552"/>
                    <a:pt x="155906" y="81325"/>
                    <a:pt x="155906" y="167425"/>
                  </a:cubicBezTo>
                  <a:close/>
                </a:path>
              </a:pathLst>
            </a:custGeom>
            <a:solidFill>
              <a:srgbClr val="FFFFFF"/>
            </a:solidFill>
          </p:spPr>
        </p:sp>
      </p:grpSp>
      <p:sp>
        <p:nvSpPr>
          <p:cNvPr id="11" name="TextBox 11"/>
          <p:cNvSpPr txBox="1"/>
          <p:nvPr/>
        </p:nvSpPr>
        <p:spPr>
          <a:xfrm>
            <a:off x="1348172" y="4150065"/>
            <a:ext cx="15683097" cy="1577626"/>
          </a:xfrm>
          <a:prstGeom prst="rect">
            <a:avLst/>
          </a:prstGeom>
        </p:spPr>
        <p:txBody>
          <a:bodyPr lIns="0" tIns="0" rIns="0" bIns="0" rtlCol="0" anchor="t">
            <a:spAutoFit/>
          </a:bodyPr>
          <a:lstStyle/>
          <a:p>
            <a:pPr algn="ctr">
              <a:lnSpc>
                <a:spcPts val="3125"/>
              </a:lnSpc>
            </a:pPr>
            <a:r>
              <a:rPr lang="en-US" sz="2893" spc="-115">
                <a:solidFill>
                  <a:srgbClr val="000000"/>
                </a:solidFill>
                <a:latin typeface="Open Sans Bold"/>
              </a:rPr>
              <a:t>Scalability</a:t>
            </a:r>
            <a:r>
              <a:rPr lang="en-US" sz="2893" spc="-115">
                <a:solidFill>
                  <a:srgbClr val="FFFFFF"/>
                </a:solidFill>
                <a:latin typeface="Open Sans Bold"/>
              </a:rPr>
              <a:t> :</a:t>
            </a:r>
            <a:r>
              <a:rPr lang="en-US" sz="2893" spc="-115">
                <a:solidFill>
                  <a:srgbClr val="FFFFFF"/>
                </a:solidFill>
                <a:latin typeface="Open Sans"/>
              </a:rPr>
              <a:t> Inverted file organization is highly scalable and can handle large amounts of data. As the size of the data set grows, the performance of inverted file organization remains relatively constant, making it an ideal choice for applications that require the handling of large volumes of data.</a:t>
            </a:r>
          </a:p>
        </p:txBody>
      </p:sp>
      <p:grpSp>
        <p:nvGrpSpPr>
          <p:cNvPr id="12" name="Group 12"/>
          <p:cNvGrpSpPr/>
          <p:nvPr/>
        </p:nvGrpSpPr>
        <p:grpSpPr>
          <a:xfrm>
            <a:off x="1028700" y="5966780"/>
            <a:ext cx="16230600" cy="1686900"/>
            <a:chOff x="0" y="0"/>
            <a:chExt cx="21640800" cy="2249200"/>
          </a:xfrm>
        </p:grpSpPr>
        <p:sp>
          <p:nvSpPr>
            <p:cNvPr id="13" name="Freeform 13"/>
            <p:cNvSpPr/>
            <p:nvPr/>
          </p:nvSpPr>
          <p:spPr>
            <a:xfrm>
              <a:off x="76899" y="6321"/>
              <a:ext cx="21486478" cy="2236568"/>
            </a:xfrm>
            <a:custGeom>
              <a:avLst/>
              <a:gdLst/>
              <a:ahLst/>
              <a:cxnLst/>
              <a:rect l="l" t="t" r="r" b="b"/>
              <a:pathLst>
                <a:path w="21486478" h="2236568">
                  <a:moveTo>
                    <a:pt x="0" y="176916"/>
                  </a:moveTo>
                  <a:cubicBezTo>
                    <a:pt x="0" y="79187"/>
                    <a:pt x="962257" y="0"/>
                    <a:pt x="2148545" y="0"/>
                  </a:cubicBezTo>
                  <a:lnTo>
                    <a:pt x="19337931" y="0"/>
                  </a:lnTo>
                  <a:cubicBezTo>
                    <a:pt x="20524732" y="0"/>
                    <a:pt x="21486478" y="79187"/>
                    <a:pt x="21486478" y="176916"/>
                  </a:cubicBezTo>
                  <a:lnTo>
                    <a:pt x="21486478" y="2059652"/>
                  </a:lnTo>
                  <a:cubicBezTo>
                    <a:pt x="21486478" y="2157339"/>
                    <a:pt x="20524220" y="2236568"/>
                    <a:pt x="19337931" y="2236568"/>
                  </a:cubicBezTo>
                  <a:lnTo>
                    <a:pt x="2148545" y="2236568"/>
                  </a:lnTo>
                  <a:cubicBezTo>
                    <a:pt x="961744" y="2236568"/>
                    <a:pt x="0" y="2157381"/>
                    <a:pt x="0" y="2059652"/>
                  </a:cubicBezTo>
                  <a:close/>
                </a:path>
              </a:pathLst>
            </a:custGeom>
            <a:solidFill>
              <a:srgbClr val="90BA4C"/>
            </a:solidFill>
          </p:spPr>
        </p:sp>
        <p:sp>
          <p:nvSpPr>
            <p:cNvPr id="14" name="Freeform 14"/>
            <p:cNvSpPr/>
            <p:nvPr/>
          </p:nvSpPr>
          <p:spPr>
            <a:xfrm>
              <a:off x="0" y="0"/>
              <a:ext cx="21640274" cy="2249233"/>
            </a:xfrm>
            <a:custGeom>
              <a:avLst/>
              <a:gdLst/>
              <a:ahLst/>
              <a:cxnLst/>
              <a:rect l="l" t="t" r="r" b="b"/>
              <a:pathLst>
                <a:path w="21640274" h="2249233">
                  <a:moveTo>
                    <a:pt x="0" y="183237"/>
                  </a:moveTo>
                  <a:cubicBezTo>
                    <a:pt x="0" y="82052"/>
                    <a:pt x="996092" y="0"/>
                    <a:pt x="2225444" y="0"/>
                  </a:cubicBezTo>
                  <a:lnTo>
                    <a:pt x="19414830" y="0"/>
                  </a:lnTo>
                  <a:lnTo>
                    <a:pt x="19414830" y="6321"/>
                  </a:lnTo>
                  <a:lnTo>
                    <a:pt x="19414830" y="0"/>
                  </a:lnTo>
                  <a:cubicBezTo>
                    <a:pt x="20644182" y="0"/>
                    <a:pt x="21640274" y="82052"/>
                    <a:pt x="21640274" y="183237"/>
                  </a:cubicBezTo>
                  <a:lnTo>
                    <a:pt x="21563377" y="183237"/>
                  </a:lnTo>
                  <a:lnTo>
                    <a:pt x="21640274" y="183237"/>
                  </a:lnTo>
                  <a:lnTo>
                    <a:pt x="21640274" y="2065973"/>
                  </a:lnTo>
                  <a:lnTo>
                    <a:pt x="21563377" y="2065973"/>
                  </a:lnTo>
                  <a:lnTo>
                    <a:pt x="21640274" y="2065973"/>
                  </a:lnTo>
                  <a:cubicBezTo>
                    <a:pt x="21640274" y="2167158"/>
                    <a:pt x="20644182" y="2249233"/>
                    <a:pt x="19414830" y="2249233"/>
                  </a:cubicBezTo>
                  <a:lnTo>
                    <a:pt x="19414830" y="2242889"/>
                  </a:lnTo>
                  <a:lnTo>
                    <a:pt x="19414830" y="2249233"/>
                  </a:lnTo>
                  <a:lnTo>
                    <a:pt x="2225444" y="2249233"/>
                  </a:lnTo>
                  <a:lnTo>
                    <a:pt x="2225444" y="2242889"/>
                  </a:lnTo>
                  <a:lnTo>
                    <a:pt x="2225444" y="2249233"/>
                  </a:lnTo>
                  <a:cubicBezTo>
                    <a:pt x="996092" y="2249233"/>
                    <a:pt x="0" y="2167158"/>
                    <a:pt x="0" y="2065973"/>
                  </a:cubicBezTo>
                  <a:lnTo>
                    <a:pt x="0" y="183237"/>
                  </a:lnTo>
                  <a:lnTo>
                    <a:pt x="76899" y="183237"/>
                  </a:lnTo>
                  <a:lnTo>
                    <a:pt x="0" y="183237"/>
                  </a:lnTo>
                  <a:moveTo>
                    <a:pt x="153797" y="183237"/>
                  </a:moveTo>
                  <a:lnTo>
                    <a:pt x="153797" y="2065973"/>
                  </a:lnTo>
                  <a:lnTo>
                    <a:pt x="76899" y="2065973"/>
                  </a:lnTo>
                  <a:lnTo>
                    <a:pt x="153797" y="2065973"/>
                  </a:lnTo>
                  <a:cubicBezTo>
                    <a:pt x="153797" y="2160205"/>
                    <a:pt x="1081706" y="2236568"/>
                    <a:pt x="2225444" y="2236568"/>
                  </a:cubicBezTo>
                  <a:lnTo>
                    <a:pt x="19414830" y="2236568"/>
                  </a:lnTo>
                  <a:cubicBezTo>
                    <a:pt x="20559082" y="2236568"/>
                    <a:pt x="21486478" y="2160205"/>
                    <a:pt x="21486478" y="2065973"/>
                  </a:cubicBezTo>
                  <a:lnTo>
                    <a:pt x="21486478" y="183237"/>
                  </a:lnTo>
                  <a:cubicBezTo>
                    <a:pt x="21486991" y="89006"/>
                    <a:pt x="20559082" y="12643"/>
                    <a:pt x="19415344" y="12643"/>
                  </a:cubicBezTo>
                  <a:lnTo>
                    <a:pt x="2225444" y="12643"/>
                  </a:lnTo>
                  <a:lnTo>
                    <a:pt x="2225444" y="6321"/>
                  </a:lnTo>
                  <a:lnTo>
                    <a:pt x="2225444" y="12643"/>
                  </a:lnTo>
                  <a:cubicBezTo>
                    <a:pt x="1081706" y="12643"/>
                    <a:pt x="153797" y="89006"/>
                    <a:pt x="153797" y="183237"/>
                  </a:cubicBezTo>
                  <a:close/>
                </a:path>
              </a:pathLst>
            </a:custGeom>
            <a:solidFill>
              <a:srgbClr val="FFFFFF"/>
            </a:solidFill>
          </p:spPr>
        </p:sp>
      </p:grpSp>
      <p:sp>
        <p:nvSpPr>
          <p:cNvPr id="15" name="TextBox 15"/>
          <p:cNvSpPr txBox="1"/>
          <p:nvPr/>
        </p:nvSpPr>
        <p:spPr>
          <a:xfrm>
            <a:off x="1249355" y="6014405"/>
            <a:ext cx="15683097" cy="1682306"/>
          </a:xfrm>
          <a:prstGeom prst="rect">
            <a:avLst/>
          </a:prstGeom>
        </p:spPr>
        <p:txBody>
          <a:bodyPr lIns="0" tIns="0" rIns="0" bIns="0" rtlCol="0" anchor="t">
            <a:spAutoFit/>
          </a:bodyPr>
          <a:lstStyle/>
          <a:p>
            <a:pPr algn="ctr">
              <a:lnSpc>
                <a:spcPts val="3339"/>
              </a:lnSpc>
            </a:pPr>
            <a:r>
              <a:rPr lang="en-US" sz="3091" spc="-123">
                <a:solidFill>
                  <a:srgbClr val="000000"/>
                </a:solidFill>
                <a:latin typeface="Open Sans Bold"/>
              </a:rPr>
              <a:t>Flexibility </a:t>
            </a:r>
            <a:r>
              <a:rPr lang="en-US" sz="3091" spc="-123">
                <a:solidFill>
                  <a:srgbClr val="FFFFFF"/>
                </a:solidFill>
                <a:latin typeface="Open Sans Bold"/>
              </a:rPr>
              <a:t>:</a:t>
            </a:r>
            <a:r>
              <a:rPr lang="en-US" sz="3091" spc="-123">
                <a:solidFill>
                  <a:srgbClr val="FFFFFF"/>
                </a:solidFill>
                <a:latin typeface="Open Sans"/>
              </a:rPr>
              <a:t> Inverted file organization can be used to search on multiple keys or attributes, allowing for complex queries with multiple search criteria. This makes it a powerful tool for multi-key access, as it allows users to find the information they need using various search criteria.</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4886"/>
            <a:ext cx="18283238" cy="10284321"/>
          </a:xfrm>
          <a:prstGeom prst="rect">
            <a:avLst/>
          </a:prstGeom>
        </p:spPr>
      </p:pic>
      <p:sp>
        <p:nvSpPr>
          <p:cNvPr id="3" name="TextBox 3"/>
          <p:cNvSpPr txBox="1"/>
          <p:nvPr/>
        </p:nvSpPr>
        <p:spPr>
          <a:xfrm>
            <a:off x="1120142" y="960120"/>
            <a:ext cx="21737094" cy="1190625"/>
          </a:xfrm>
          <a:prstGeom prst="rect">
            <a:avLst/>
          </a:prstGeom>
        </p:spPr>
        <p:txBody>
          <a:bodyPr lIns="0" tIns="0" rIns="0" bIns="0" rtlCol="0" anchor="t">
            <a:spAutoFit/>
          </a:bodyPr>
          <a:lstStyle/>
          <a:p>
            <a:pPr algn="l">
              <a:lnSpc>
                <a:spcPts val="9381"/>
              </a:lnSpc>
            </a:pPr>
            <a:r>
              <a:rPr lang="en-US" sz="7817" spc="-311">
                <a:solidFill>
                  <a:srgbClr val="FFFFFF"/>
                </a:solidFill>
                <a:latin typeface="Open Sans Bold"/>
              </a:rPr>
              <a:t>Disadvantages</a:t>
            </a:r>
          </a:p>
        </p:txBody>
      </p:sp>
      <p:grpSp>
        <p:nvGrpSpPr>
          <p:cNvPr id="4" name="Group 4"/>
          <p:cNvGrpSpPr/>
          <p:nvPr/>
        </p:nvGrpSpPr>
        <p:grpSpPr>
          <a:xfrm>
            <a:off x="1014412" y="3595312"/>
            <a:ext cx="12946142" cy="1551734"/>
            <a:chOff x="0" y="0"/>
            <a:chExt cx="17261522" cy="2068978"/>
          </a:xfrm>
        </p:grpSpPr>
        <p:sp>
          <p:nvSpPr>
            <p:cNvPr id="5" name="Freeform 5"/>
            <p:cNvSpPr/>
            <p:nvPr/>
          </p:nvSpPr>
          <p:spPr>
            <a:xfrm>
              <a:off x="19050" y="19050"/>
              <a:ext cx="17223487" cy="2030857"/>
            </a:xfrm>
            <a:custGeom>
              <a:avLst/>
              <a:gdLst/>
              <a:ahLst/>
              <a:cxnLst/>
              <a:rect l="l" t="t" r="r" b="b"/>
              <a:pathLst>
                <a:path w="17223487" h="2030857">
                  <a:moveTo>
                    <a:pt x="0" y="203073"/>
                  </a:moveTo>
                  <a:cubicBezTo>
                    <a:pt x="0" y="90932"/>
                    <a:pt x="92456" y="0"/>
                    <a:pt x="206502" y="0"/>
                  </a:cubicBezTo>
                  <a:lnTo>
                    <a:pt x="17016985" y="0"/>
                  </a:lnTo>
                  <a:cubicBezTo>
                    <a:pt x="17131030" y="0"/>
                    <a:pt x="17223487" y="90932"/>
                    <a:pt x="17223487" y="203073"/>
                  </a:cubicBezTo>
                  <a:lnTo>
                    <a:pt x="17223487" y="1827784"/>
                  </a:lnTo>
                  <a:cubicBezTo>
                    <a:pt x="17223487" y="1939925"/>
                    <a:pt x="17131030" y="2030857"/>
                    <a:pt x="17016985" y="2030857"/>
                  </a:cubicBezTo>
                  <a:lnTo>
                    <a:pt x="206502" y="2030857"/>
                  </a:lnTo>
                  <a:cubicBezTo>
                    <a:pt x="92456" y="2030857"/>
                    <a:pt x="0" y="1939925"/>
                    <a:pt x="0" y="1827784"/>
                  </a:cubicBezTo>
                  <a:close/>
                </a:path>
              </a:pathLst>
            </a:custGeom>
            <a:solidFill>
              <a:srgbClr val="477BD1"/>
            </a:solidFill>
          </p:spPr>
        </p:sp>
        <p:sp>
          <p:nvSpPr>
            <p:cNvPr id="6" name="Freeform 6"/>
            <p:cNvSpPr/>
            <p:nvPr/>
          </p:nvSpPr>
          <p:spPr>
            <a:xfrm>
              <a:off x="0" y="0"/>
              <a:ext cx="17261587" cy="2068957"/>
            </a:xfrm>
            <a:custGeom>
              <a:avLst/>
              <a:gdLst/>
              <a:ahLst/>
              <a:cxnLst/>
              <a:rect l="l" t="t" r="r" b="b"/>
              <a:pathLst>
                <a:path w="17261587" h="2068957">
                  <a:moveTo>
                    <a:pt x="0" y="222123"/>
                  </a:moveTo>
                  <a:cubicBezTo>
                    <a:pt x="0" y="99187"/>
                    <a:pt x="101219" y="0"/>
                    <a:pt x="225552" y="0"/>
                  </a:cubicBezTo>
                  <a:lnTo>
                    <a:pt x="17036035" y="0"/>
                  </a:lnTo>
                  <a:lnTo>
                    <a:pt x="17036035" y="19050"/>
                  </a:lnTo>
                  <a:lnTo>
                    <a:pt x="17036035" y="0"/>
                  </a:lnTo>
                  <a:cubicBezTo>
                    <a:pt x="17160241" y="0"/>
                    <a:pt x="17261587" y="99187"/>
                    <a:pt x="17261587" y="222123"/>
                  </a:cubicBezTo>
                  <a:lnTo>
                    <a:pt x="17242537" y="222123"/>
                  </a:lnTo>
                  <a:lnTo>
                    <a:pt x="17261587" y="222123"/>
                  </a:lnTo>
                  <a:lnTo>
                    <a:pt x="17261587" y="1846834"/>
                  </a:lnTo>
                  <a:lnTo>
                    <a:pt x="17242537" y="1846834"/>
                  </a:lnTo>
                  <a:lnTo>
                    <a:pt x="17261587" y="1846834"/>
                  </a:lnTo>
                  <a:cubicBezTo>
                    <a:pt x="17261587" y="1969770"/>
                    <a:pt x="17160368" y="2068957"/>
                    <a:pt x="17036035" y="2068957"/>
                  </a:cubicBezTo>
                  <a:lnTo>
                    <a:pt x="17036035" y="2049907"/>
                  </a:lnTo>
                  <a:lnTo>
                    <a:pt x="17036035" y="2068957"/>
                  </a:lnTo>
                  <a:lnTo>
                    <a:pt x="225552" y="2068957"/>
                  </a:lnTo>
                  <a:lnTo>
                    <a:pt x="225552" y="2049907"/>
                  </a:lnTo>
                  <a:lnTo>
                    <a:pt x="225552" y="2068957"/>
                  </a:lnTo>
                  <a:cubicBezTo>
                    <a:pt x="101219" y="2068957"/>
                    <a:pt x="0" y="1969770"/>
                    <a:pt x="0" y="1846834"/>
                  </a:cubicBezTo>
                  <a:lnTo>
                    <a:pt x="0" y="222123"/>
                  </a:lnTo>
                  <a:lnTo>
                    <a:pt x="19050" y="222123"/>
                  </a:lnTo>
                  <a:lnTo>
                    <a:pt x="0" y="222123"/>
                  </a:lnTo>
                  <a:moveTo>
                    <a:pt x="38100" y="222123"/>
                  </a:moveTo>
                  <a:lnTo>
                    <a:pt x="38100" y="1846834"/>
                  </a:lnTo>
                  <a:lnTo>
                    <a:pt x="19050" y="1846834"/>
                  </a:lnTo>
                  <a:lnTo>
                    <a:pt x="38100" y="1846834"/>
                  </a:lnTo>
                  <a:cubicBezTo>
                    <a:pt x="38100" y="1948180"/>
                    <a:pt x="121666" y="2030857"/>
                    <a:pt x="225552" y="2030857"/>
                  </a:cubicBezTo>
                  <a:lnTo>
                    <a:pt x="17036035" y="2030857"/>
                  </a:lnTo>
                  <a:cubicBezTo>
                    <a:pt x="17139794" y="2030857"/>
                    <a:pt x="17223487" y="1948180"/>
                    <a:pt x="17223487" y="1846834"/>
                  </a:cubicBezTo>
                  <a:lnTo>
                    <a:pt x="17223487" y="222123"/>
                  </a:lnTo>
                  <a:cubicBezTo>
                    <a:pt x="17223487" y="120777"/>
                    <a:pt x="17139921" y="38100"/>
                    <a:pt x="17036035" y="38100"/>
                  </a:cubicBezTo>
                  <a:lnTo>
                    <a:pt x="225552" y="38100"/>
                  </a:lnTo>
                  <a:lnTo>
                    <a:pt x="225552" y="19050"/>
                  </a:lnTo>
                  <a:lnTo>
                    <a:pt x="225552" y="38100"/>
                  </a:lnTo>
                  <a:cubicBezTo>
                    <a:pt x="121666" y="38100"/>
                    <a:pt x="38100" y="120777"/>
                    <a:pt x="38100" y="222123"/>
                  </a:cubicBezTo>
                  <a:close/>
                </a:path>
              </a:pathLst>
            </a:custGeom>
            <a:solidFill>
              <a:srgbClr val="FFFFFF"/>
            </a:solidFill>
          </p:spPr>
        </p:sp>
      </p:grpSp>
      <p:sp>
        <p:nvSpPr>
          <p:cNvPr id="7" name="TextBox 7"/>
          <p:cNvSpPr txBox="1"/>
          <p:nvPr/>
        </p:nvSpPr>
        <p:spPr>
          <a:xfrm>
            <a:off x="1116174" y="3735174"/>
            <a:ext cx="12182972" cy="1207008"/>
          </a:xfrm>
          <a:prstGeom prst="rect">
            <a:avLst/>
          </a:prstGeom>
        </p:spPr>
        <p:txBody>
          <a:bodyPr lIns="0" tIns="0" rIns="0" bIns="0" rtlCol="0" anchor="t">
            <a:spAutoFit/>
          </a:bodyPr>
          <a:lstStyle/>
          <a:p>
            <a:pPr algn="l">
              <a:lnSpc>
                <a:spcPts val="3185"/>
              </a:lnSpc>
            </a:pPr>
            <a:r>
              <a:rPr lang="en-US" sz="2949" spc="-117">
                <a:solidFill>
                  <a:srgbClr val="000000"/>
                </a:solidFill>
                <a:latin typeface="Open Sans Bold"/>
              </a:rPr>
              <a:t>Increased complexity :</a:t>
            </a:r>
            <a:r>
              <a:rPr lang="en-US" sz="2949" spc="-117">
                <a:solidFill>
                  <a:srgbClr val="FFFFFF"/>
                </a:solidFill>
                <a:latin typeface="Open Sans"/>
              </a:rPr>
              <a:t> Inverted file organization can become more complex as the number of keys or attributes being indexed increases. This complexity can make it more difficult to maintain and optimize the system.</a:t>
            </a:r>
          </a:p>
        </p:txBody>
      </p:sp>
      <p:grpSp>
        <p:nvGrpSpPr>
          <p:cNvPr id="8" name="Group 8"/>
          <p:cNvGrpSpPr/>
          <p:nvPr/>
        </p:nvGrpSpPr>
        <p:grpSpPr>
          <a:xfrm>
            <a:off x="2154196" y="5372331"/>
            <a:ext cx="12946142" cy="1551734"/>
            <a:chOff x="0" y="0"/>
            <a:chExt cx="17261522" cy="2068978"/>
          </a:xfrm>
        </p:grpSpPr>
        <p:sp>
          <p:nvSpPr>
            <p:cNvPr id="9" name="Freeform 9"/>
            <p:cNvSpPr/>
            <p:nvPr/>
          </p:nvSpPr>
          <p:spPr>
            <a:xfrm>
              <a:off x="19050" y="19050"/>
              <a:ext cx="17223487" cy="2030857"/>
            </a:xfrm>
            <a:custGeom>
              <a:avLst/>
              <a:gdLst/>
              <a:ahLst/>
              <a:cxnLst/>
              <a:rect l="l" t="t" r="r" b="b"/>
              <a:pathLst>
                <a:path w="17223487" h="2030857">
                  <a:moveTo>
                    <a:pt x="0" y="203073"/>
                  </a:moveTo>
                  <a:cubicBezTo>
                    <a:pt x="0" y="90932"/>
                    <a:pt x="92456" y="0"/>
                    <a:pt x="206502" y="0"/>
                  </a:cubicBezTo>
                  <a:lnTo>
                    <a:pt x="17016985" y="0"/>
                  </a:lnTo>
                  <a:cubicBezTo>
                    <a:pt x="17131030" y="0"/>
                    <a:pt x="17223487" y="90932"/>
                    <a:pt x="17223487" y="203073"/>
                  </a:cubicBezTo>
                  <a:lnTo>
                    <a:pt x="17223487" y="1827784"/>
                  </a:lnTo>
                  <a:cubicBezTo>
                    <a:pt x="17223487" y="1939925"/>
                    <a:pt x="17131030" y="2030857"/>
                    <a:pt x="17016985" y="2030857"/>
                  </a:cubicBezTo>
                  <a:lnTo>
                    <a:pt x="206502" y="2030857"/>
                  </a:lnTo>
                  <a:cubicBezTo>
                    <a:pt x="92456" y="2030857"/>
                    <a:pt x="0" y="1939925"/>
                    <a:pt x="0" y="1827784"/>
                  </a:cubicBezTo>
                  <a:close/>
                </a:path>
              </a:pathLst>
            </a:custGeom>
            <a:solidFill>
              <a:srgbClr val="46B298"/>
            </a:solidFill>
          </p:spPr>
        </p:sp>
        <p:sp>
          <p:nvSpPr>
            <p:cNvPr id="10" name="Freeform 10"/>
            <p:cNvSpPr/>
            <p:nvPr/>
          </p:nvSpPr>
          <p:spPr>
            <a:xfrm>
              <a:off x="0" y="0"/>
              <a:ext cx="17261587" cy="2068957"/>
            </a:xfrm>
            <a:custGeom>
              <a:avLst/>
              <a:gdLst/>
              <a:ahLst/>
              <a:cxnLst/>
              <a:rect l="l" t="t" r="r" b="b"/>
              <a:pathLst>
                <a:path w="17261587" h="2068957">
                  <a:moveTo>
                    <a:pt x="0" y="222123"/>
                  </a:moveTo>
                  <a:cubicBezTo>
                    <a:pt x="0" y="99187"/>
                    <a:pt x="101219" y="0"/>
                    <a:pt x="225552" y="0"/>
                  </a:cubicBezTo>
                  <a:lnTo>
                    <a:pt x="17036035" y="0"/>
                  </a:lnTo>
                  <a:lnTo>
                    <a:pt x="17036035" y="19050"/>
                  </a:lnTo>
                  <a:lnTo>
                    <a:pt x="17036035" y="0"/>
                  </a:lnTo>
                  <a:cubicBezTo>
                    <a:pt x="17160241" y="0"/>
                    <a:pt x="17261587" y="99187"/>
                    <a:pt x="17261587" y="222123"/>
                  </a:cubicBezTo>
                  <a:lnTo>
                    <a:pt x="17242537" y="222123"/>
                  </a:lnTo>
                  <a:lnTo>
                    <a:pt x="17261587" y="222123"/>
                  </a:lnTo>
                  <a:lnTo>
                    <a:pt x="17261587" y="1846834"/>
                  </a:lnTo>
                  <a:lnTo>
                    <a:pt x="17242537" y="1846834"/>
                  </a:lnTo>
                  <a:lnTo>
                    <a:pt x="17261587" y="1846834"/>
                  </a:lnTo>
                  <a:cubicBezTo>
                    <a:pt x="17261587" y="1969770"/>
                    <a:pt x="17160368" y="2068957"/>
                    <a:pt x="17036035" y="2068957"/>
                  </a:cubicBezTo>
                  <a:lnTo>
                    <a:pt x="17036035" y="2049907"/>
                  </a:lnTo>
                  <a:lnTo>
                    <a:pt x="17036035" y="2068957"/>
                  </a:lnTo>
                  <a:lnTo>
                    <a:pt x="225552" y="2068957"/>
                  </a:lnTo>
                  <a:lnTo>
                    <a:pt x="225552" y="2049907"/>
                  </a:lnTo>
                  <a:lnTo>
                    <a:pt x="225552" y="2068957"/>
                  </a:lnTo>
                  <a:cubicBezTo>
                    <a:pt x="101219" y="2068957"/>
                    <a:pt x="0" y="1969770"/>
                    <a:pt x="0" y="1846834"/>
                  </a:cubicBezTo>
                  <a:lnTo>
                    <a:pt x="0" y="222123"/>
                  </a:lnTo>
                  <a:lnTo>
                    <a:pt x="19050" y="222123"/>
                  </a:lnTo>
                  <a:lnTo>
                    <a:pt x="0" y="222123"/>
                  </a:lnTo>
                  <a:moveTo>
                    <a:pt x="38100" y="222123"/>
                  </a:moveTo>
                  <a:lnTo>
                    <a:pt x="38100" y="1846834"/>
                  </a:lnTo>
                  <a:lnTo>
                    <a:pt x="19050" y="1846834"/>
                  </a:lnTo>
                  <a:lnTo>
                    <a:pt x="38100" y="1846834"/>
                  </a:lnTo>
                  <a:cubicBezTo>
                    <a:pt x="38100" y="1948180"/>
                    <a:pt x="121666" y="2030857"/>
                    <a:pt x="225552" y="2030857"/>
                  </a:cubicBezTo>
                  <a:lnTo>
                    <a:pt x="17036035" y="2030857"/>
                  </a:lnTo>
                  <a:cubicBezTo>
                    <a:pt x="17139794" y="2030857"/>
                    <a:pt x="17223487" y="1948180"/>
                    <a:pt x="17223487" y="1846834"/>
                  </a:cubicBezTo>
                  <a:lnTo>
                    <a:pt x="17223487" y="222123"/>
                  </a:lnTo>
                  <a:cubicBezTo>
                    <a:pt x="17223487" y="120777"/>
                    <a:pt x="17139921" y="38100"/>
                    <a:pt x="17036035" y="38100"/>
                  </a:cubicBezTo>
                  <a:lnTo>
                    <a:pt x="225552" y="38100"/>
                  </a:lnTo>
                  <a:lnTo>
                    <a:pt x="225552" y="19050"/>
                  </a:lnTo>
                  <a:lnTo>
                    <a:pt x="225552" y="38100"/>
                  </a:lnTo>
                  <a:cubicBezTo>
                    <a:pt x="121666" y="38100"/>
                    <a:pt x="38100" y="120777"/>
                    <a:pt x="38100" y="222123"/>
                  </a:cubicBezTo>
                  <a:close/>
                </a:path>
              </a:pathLst>
            </a:custGeom>
            <a:solidFill>
              <a:srgbClr val="FFFFFF"/>
            </a:solidFill>
          </p:spPr>
        </p:sp>
      </p:grpSp>
      <p:sp>
        <p:nvSpPr>
          <p:cNvPr id="11" name="TextBox 11"/>
          <p:cNvSpPr txBox="1"/>
          <p:nvPr/>
        </p:nvSpPr>
        <p:spPr>
          <a:xfrm>
            <a:off x="2255958" y="5502667"/>
            <a:ext cx="13045579" cy="1216773"/>
          </a:xfrm>
          <a:prstGeom prst="rect">
            <a:avLst/>
          </a:prstGeom>
        </p:spPr>
        <p:txBody>
          <a:bodyPr lIns="0" tIns="0" rIns="0" bIns="0" rtlCol="0" anchor="t">
            <a:spAutoFit/>
          </a:bodyPr>
          <a:lstStyle/>
          <a:p>
            <a:pPr algn="l">
              <a:lnSpc>
                <a:spcPts val="3203"/>
              </a:lnSpc>
            </a:pPr>
            <a:r>
              <a:rPr lang="en-US" sz="2965" spc="-118">
                <a:solidFill>
                  <a:srgbClr val="000000"/>
                </a:solidFill>
                <a:latin typeface="Open Sans Bold"/>
              </a:rPr>
              <a:t>Storage overhead:</a:t>
            </a:r>
            <a:r>
              <a:rPr lang="en-US" sz="2965" spc="-118">
                <a:solidFill>
                  <a:srgbClr val="FFFFFF"/>
                </a:solidFill>
                <a:latin typeface="Open Sans"/>
              </a:rPr>
              <a:t> Inverted file organization requires additional storage space to store the indexes and inverted lists. As the size of the data set grows, the storage overhead can become significant.</a:t>
            </a:r>
          </a:p>
        </p:txBody>
      </p:sp>
      <p:grpSp>
        <p:nvGrpSpPr>
          <p:cNvPr id="12" name="Group 12"/>
          <p:cNvGrpSpPr/>
          <p:nvPr/>
        </p:nvGrpSpPr>
        <p:grpSpPr>
          <a:xfrm>
            <a:off x="3293982" y="7149351"/>
            <a:ext cx="12946142" cy="1551734"/>
            <a:chOff x="0" y="0"/>
            <a:chExt cx="17261522" cy="2068978"/>
          </a:xfrm>
        </p:grpSpPr>
        <p:sp>
          <p:nvSpPr>
            <p:cNvPr id="13" name="Freeform 13"/>
            <p:cNvSpPr/>
            <p:nvPr/>
          </p:nvSpPr>
          <p:spPr>
            <a:xfrm>
              <a:off x="19050" y="19050"/>
              <a:ext cx="17223487" cy="2030857"/>
            </a:xfrm>
            <a:custGeom>
              <a:avLst/>
              <a:gdLst/>
              <a:ahLst/>
              <a:cxnLst/>
              <a:rect l="l" t="t" r="r" b="b"/>
              <a:pathLst>
                <a:path w="17223487" h="2030857">
                  <a:moveTo>
                    <a:pt x="0" y="203073"/>
                  </a:moveTo>
                  <a:cubicBezTo>
                    <a:pt x="0" y="90932"/>
                    <a:pt x="92456" y="0"/>
                    <a:pt x="206502" y="0"/>
                  </a:cubicBezTo>
                  <a:lnTo>
                    <a:pt x="17016985" y="0"/>
                  </a:lnTo>
                  <a:cubicBezTo>
                    <a:pt x="17131030" y="0"/>
                    <a:pt x="17223487" y="90932"/>
                    <a:pt x="17223487" y="203073"/>
                  </a:cubicBezTo>
                  <a:lnTo>
                    <a:pt x="17223487" y="1827784"/>
                  </a:lnTo>
                  <a:cubicBezTo>
                    <a:pt x="17223487" y="1939925"/>
                    <a:pt x="17131030" y="2030857"/>
                    <a:pt x="17016985" y="2030857"/>
                  </a:cubicBezTo>
                  <a:lnTo>
                    <a:pt x="206502" y="2030857"/>
                  </a:lnTo>
                  <a:cubicBezTo>
                    <a:pt x="92456" y="2030857"/>
                    <a:pt x="0" y="1939925"/>
                    <a:pt x="0" y="1827784"/>
                  </a:cubicBezTo>
                  <a:close/>
                </a:path>
              </a:pathLst>
            </a:custGeom>
            <a:solidFill>
              <a:srgbClr val="90BA4C"/>
            </a:solidFill>
          </p:spPr>
        </p:sp>
        <p:sp>
          <p:nvSpPr>
            <p:cNvPr id="14" name="Freeform 14"/>
            <p:cNvSpPr/>
            <p:nvPr/>
          </p:nvSpPr>
          <p:spPr>
            <a:xfrm>
              <a:off x="0" y="0"/>
              <a:ext cx="17261587" cy="2068957"/>
            </a:xfrm>
            <a:custGeom>
              <a:avLst/>
              <a:gdLst/>
              <a:ahLst/>
              <a:cxnLst/>
              <a:rect l="l" t="t" r="r" b="b"/>
              <a:pathLst>
                <a:path w="17261587" h="2068957">
                  <a:moveTo>
                    <a:pt x="0" y="222123"/>
                  </a:moveTo>
                  <a:cubicBezTo>
                    <a:pt x="0" y="99187"/>
                    <a:pt x="101219" y="0"/>
                    <a:pt x="225552" y="0"/>
                  </a:cubicBezTo>
                  <a:lnTo>
                    <a:pt x="17036035" y="0"/>
                  </a:lnTo>
                  <a:lnTo>
                    <a:pt x="17036035" y="19050"/>
                  </a:lnTo>
                  <a:lnTo>
                    <a:pt x="17036035" y="0"/>
                  </a:lnTo>
                  <a:cubicBezTo>
                    <a:pt x="17160241" y="0"/>
                    <a:pt x="17261587" y="99187"/>
                    <a:pt x="17261587" y="222123"/>
                  </a:cubicBezTo>
                  <a:lnTo>
                    <a:pt x="17242537" y="222123"/>
                  </a:lnTo>
                  <a:lnTo>
                    <a:pt x="17261587" y="222123"/>
                  </a:lnTo>
                  <a:lnTo>
                    <a:pt x="17261587" y="1846834"/>
                  </a:lnTo>
                  <a:lnTo>
                    <a:pt x="17242537" y="1846834"/>
                  </a:lnTo>
                  <a:lnTo>
                    <a:pt x="17261587" y="1846834"/>
                  </a:lnTo>
                  <a:cubicBezTo>
                    <a:pt x="17261587" y="1969770"/>
                    <a:pt x="17160368" y="2068957"/>
                    <a:pt x="17036035" y="2068957"/>
                  </a:cubicBezTo>
                  <a:lnTo>
                    <a:pt x="17036035" y="2049907"/>
                  </a:lnTo>
                  <a:lnTo>
                    <a:pt x="17036035" y="2068957"/>
                  </a:lnTo>
                  <a:lnTo>
                    <a:pt x="225552" y="2068957"/>
                  </a:lnTo>
                  <a:lnTo>
                    <a:pt x="225552" y="2049907"/>
                  </a:lnTo>
                  <a:lnTo>
                    <a:pt x="225552" y="2068957"/>
                  </a:lnTo>
                  <a:cubicBezTo>
                    <a:pt x="101219" y="2068957"/>
                    <a:pt x="0" y="1969770"/>
                    <a:pt x="0" y="1846834"/>
                  </a:cubicBezTo>
                  <a:lnTo>
                    <a:pt x="0" y="222123"/>
                  </a:lnTo>
                  <a:lnTo>
                    <a:pt x="19050" y="222123"/>
                  </a:lnTo>
                  <a:lnTo>
                    <a:pt x="0" y="222123"/>
                  </a:lnTo>
                  <a:moveTo>
                    <a:pt x="38100" y="222123"/>
                  </a:moveTo>
                  <a:lnTo>
                    <a:pt x="38100" y="1846834"/>
                  </a:lnTo>
                  <a:lnTo>
                    <a:pt x="19050" y="1846834"/>
                  </a:lnTo>
                  <a:lnTo>
                    <a:pt x="38100" y="1846834"/>
                  </a:lnTo>
                  <a:cubicBezTo>
                    <a:pt x="38100" y="1948180"/>
                    <a:pt x="121666" y="2030857"/>
                    <a:pt x="225552" y="2030857"/>
                  </a:cubicBezTo>
                  <a:lnTo>
                    <a:pt x="17036035" y="2030857"/>
                  </a:lnTo>
                  <a:cubicBezTo>
                    <a:pt x="17139794" y="2030857"/>
                    <a:pt x="17223487" y="1948180"/>
                    <a:pt x="17223487" y="1846834"/>
                  </a:cubicBezTo>
                  <a:lnTo>
                    <a:pt x="17223487" y="222123"/>
                  </a:lnTo>
                  <a:cubicBezTo>
                    <a:pt x="17223487" y="120777"/>
                    <a:pt x="17139921" y="38100"/>
                    <a:pt x="17036035" y="38100"/>
                  </a:cubicBezTo>
                  <a:lnTo>
                    <a:pt x="225552" y="38100"/>
                  </a:lnTo>
                  <a:lnTo>
                    <a:pt x="225552" y="19050"/>
                  </a:lnTo>
                  <a:lnTo>
                    <a:pt x="225552" y="38100"/>
                  </a:lnTo>
                  <a:cubicBezTo>
                    <a:pt x="121666" y="38100"/>
                    <a:pt x="38100" y="120777"/>
                    <a:pt x="38100" y="222123"/>
                  </a:cubicBezTo>
                  <a:close/>
                </a:path>
              </a:pathLst>
            </a:custGeom>
            <a:solidFill>
              <a:srgbClr val="FFFFFF"/>
            </a:solidFill>
          </p:spPr>
        </p:sp>
      </p:grpSp>
      <p:sp>
        <p:nvSpPr>
          <p:cNvPr id="15" name="TextBox 15"/>
          <p:cNvSpPr txBox="1"/>
          <p:nvPr/>
        </p:nvSpPr>
        <p:spPr>
          <a:xfrm>
            <a:off x="3512339" y="7276489"/>
            <a:ext cx="12946142" cy="1275458"/>
          </a:xfrm>
          <a:prstGeom prst="rect">
            <a:avLst/>
          </a:prstGeom>
        </p:spPr>
        <p:txBody>
          <a:bodyPr lIns="0" tIns="0" rIns="0" bIns="0" rtlCol="0" anchor="t">
            <a:spAutoFit/>
          </a:bodyPr>
          <a:lstStyle/>
          <a:p>
            <a:pPr algn="l">
              <a:lnSpc>
                <a:spcPts val="3311"/>
              </a:lnSpc>
            </a:pPr>
            <a:r>
              <a:rPr lang="en-US" sz="3066" spc="-122">
                <a:solidFill>
                  <a:srgbClr val="000000"/>
                </a:solidFill>
                <a:latin typeface="Open Sans Bold"/>
              </a:rPr>
              <a:t>Query processing overhead: </a:t>
            </a:r>
            <a:r>
              <a:rPr lang="en-US" sz="3066" spc="-122">
                <a:solidFill>
                  <a:srgbClr val="FFFFFF"/>
                </a:solidFill>
                <a:latin typeface="Open Sans"/>
              </a:rPr>
              <a:t>Inverted file organization requires extra processing overhead to perform the set operations needed to retrieve data based on multiple search criteria. </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graphicFrame>
        <p:nvGraphicFramePr>
          <p:cNvPr id="3" name="Table 3"/>
          <p:cNvGraphicFramePr>
            <a:graphicFrameLocks noGrp="1"/>
          </p:cNvGraphicFramePr>
          <p:nvPr/>
        </p:nvGraphicFramePr>
        <p:xfrm>
          <a:off x="1562567" y="2518097"/>
          <a:ext cx="13009932" cy="4951389"/>
        </p:xfrm>
        <a:graphic>
          <a:graphicData uri="http://schemas.openxmlformats.org/drawingml/2006/table">
            <a:tbl>
              <a:tblPr/>
              <a:tblGrid>
                <a:gridCol w="3009087">
                  <a:extLst>
                    <a:ext uri="{9D8B030D-6E8A-4147-A177-3AD203B41FA5}">
                      <a16:colId xmlns:a16="http://schemas.microsoft.com/office/drawing/2014/main" val="20000"/>
                    </a:ext>
                  </a:extLst>
                </a:gridCol>
                <a:gridCol w="1917285">
                  <a:extLst>
                    <a:ext uri="{9D8B030D-6E8A-4147-A177-3AD203B41FA5}">
                      <a16:colId xmlns:a16="http://schemas.microsoft.com/office/drawing/2014/main" val="20001"/>
                    </a:ext>
                  </a:extLst>
                </a:gridCol>
                <a:gridCol w="2668114">
                  <a:extLst>
                    <a:ext uri="{9D8B030D-6E8A-4147-A177-3AD203B41FA5}">
                      <a16:colId xmlns:a16="http://schemas.microsoft.com/office/drawing/2014/main" val="20002"/>
                    </a:ext>
                  </a:extLst>
                </a:gridCol>
                <a:gridCol w="3060750">
                  <a:extLst>
                    <a:ext uri="{9D8B030D-6E8A-4147-A177-3AD203B41FA5}">
                      <a16:colId xmlns:a16="http://schemas.microsoft.com/office/drawing/2014/main" val="20003"/>
                    </a:ext>
                  </a:extLst>
                </a:gridCol>
                <a:gridCol w="2354696">
                  <a:extLst>
                    <a:ext uri="{9D8B030D-6E8A-4147-A177-3AD203B41FA5}">
                      <a16:colId xmlns:a16="http://schemas.microsoft.com/office/drawing/2014/main" val="20004"/>
                    </a:ext>
                  </a:extLst>
                </a:gridCol>
              </a:tblGrid>
              <a:tr h="685452">
                <a:tc>
                  <a:txBody>
                    <a:bodyPr/>
                    <a:lstStyle/>
                    <a:p>
                      <a:pPr algn="l">
                        <a:lnSpc>
                          <a:spcPts val="3060"/>
                        </a:lnSpc>
                        <a:defRPr/>
                      </a:pPr>
                      <a:r>
                        <a:rPr lang="en-US" sz="2550" spc="-101">
                          <a:solidFill>
                            <a:srgbClr val="FFFFFF"/>
                          </a:solidFill>
                          <a:latin typeface="Open Sans"/>
                        </a:rPr>
                        <a:t> NAME</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  AGE</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GENDER</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 ADDRESS</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MAJOR</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685452">
                <a:tc>
                  <a:txBody>
                    <a:bodyPr/>
                    <a:lstStyle/>
                    <a:p>
                      <a:pPr algn="l">
                        <a:lnSpc>
                          <a:spcPts val="3060"/>
                        </a:lnSpc>
                        <a:defRPr/>
                      </a:pPr>
                      <a:r>
                        <a:rPr lang="en-US" sz="2550" spc="-101">
                          <a:solidFill>
                            <a:srgbClr val="FFFFFF"/>
                          </a:solidFill>
                          <a:latin typeface="Open Sans"/>
                        </a:rPr>
                        <a:t>JATIN</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20</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M</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33,Main ST.</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CS</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85452">
                <a:tc>
                  <a:txBody>
                    <a:bodyPr/>
                    <a:lstStyle/>
                    <a:p>
                      <a:pPr algn="l">
                        <a:lnSpc>
                          <a:spcPts val="3060"/>
                        </a:lnSpc>
                        <a:defRPr/>
                      </a:pPr>
                      <a:r>
                        <a:rPr lang="en-US" sz="2550" spc="-101">
                          <a:solidFill>
                            <a:srgbClr val="FFFFFF"/>
                          </a:solidFill>
                          <a:latin typeface="Open Sans"/>
                        </a:rPr>
                        <a:t>NIKHIL</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19</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M</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145,Elm ST.</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CS</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965011">
                <a:tc>
                  <a:txBody>
                    <a:bodyPr/>
                    <a:lstStyle/>
                    <a:p>
                      <a:pPr algn="l">
                        <a:lnSpc>
                          <a:spcPts val="3060"/>
                        </a:lnSpc>
                        <a:defRPr/>
                      </a:pPr>
                      <a:r>
                        <a:rPr lang="en-US" sz="2550" spc="-101">
                          <a:solidFill>
                            <a:srgbClr val="FFFFFF"/>
                          </a:solidFill>
                          <a:latin typeface="Open Sans"/>
                        </a:rPr>
                        <a:t>TANYA</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20</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F</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111,Palm ST.</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CE</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965011">
                <a:tc>
                  <a:txBody>
                    <a:bodyPr/>
                    <a:lstStyle/>
                    <a:p>
                      <a:pPr algn="l">
                        <a:lnSpc>
                          <a:spcPts val="3060"/>
                        </a:lnSpc>
                        <a:defRPr/>
                      </a:pPr>
                      <a:r>
                        <a:rPr lang="en-US" sz="2550" spc="-101">
                          <a:solidFill>
                            <a:srgbClr val="FFFFFF"/>
                          </a:solidFill>
                          <a:latin typeface="Open Sans"/>
                        </a:rPr>
                        <a:t>TANISHAK</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19</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M</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100,Pine ST.</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MECHE</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965011">
                <a:tc>
                  <a:txBody>
                    <a:bodyPr/>
                    <a:lstStyle/>
                    <a:p>
                      <a:pPr algn="l">
                        <a:lnSpc>
                          <a:spcPts val="3060"/>
                        </a:lnSpc>
                        <a:defRPr/>
                      </a:pPr>
                      <a:r>
                        <a:rPr lang="en-US" sz="2550" spc="-101">
                          <a:solidFill>
                            <a:srgbClr val="FFFFFF"/>
                          </a:solidFill>
                          <a:latin typeface="Open Sans"/>
                        </a:rPr>
                        <a:t>NANCY</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19</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F</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106,Cherry ST.</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060"/>
                        </a:lnSpc>
                        <a:defRPr/>
                      </a:pPr>
                      <a:r>
                        <a:rPr lang="en-US" sz="2550" spc="-101">
                          <a:solidFill>
                            <a:srgbClr val="FFFFFF"/>
                          </a:solidFill>
                          <a:latin typeface="Open Sans"/>
                        </a:rPr>
                        <a:t>CE</a:t>
                      </a:r>
                      <a:endParaRPr lang="en-US" sz="1100"/>
                    </a:p>
                  </a:txBody>
                  <a:tcPr marL="88217" marR="88217" marT="88217" marB="88217"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pic>
        <p:nvPicPr>
          <p:cNvPr id="4" name="Picture 4"/>
          <p:cNvPicPr>
            <a:picLocks noChangeAspect="1"/>
          </p:cNvPicPr>
          <p:nvPr/>
        </p:nvPicPr>
        <p:blipFill>
          <a:blip r:embed="rId3"/>
          <a:srcRect/>
          <a:stretch>
            <a:fillRect/>
          </a:stretch>
        </p:blipFill>
        <p:spPr>
          <a:xfrm>
            <a:off x="13887568" y="2718271"/>
            <a:ext cx="4200525" cy="8229600"/>
          </a:xfrm>
          <a:prstGeom prst="rect">
            <a:avLst/>
          </a:prstGeom>
        </p:spPr>
      </p:pic>
      <p:sp>
        <p:nvSpPr>
          <p:cNvPr id="5" name="TextBox 5"/>
          <p:cNvSpPr txBox="1"/>
          <p:nvPr/>
        </p:nvSpPr>
        <p:spPr>
          <a:xfrm>
            <a:off x="1028700" y="453842"/>
            <a:ext cx="5474968" cy="942975"/>
          </a:xfrm>
          <a:prstGeom prst="rect">
            <a:avLst/>
          </a:prstGeom>
        </p:spPr>
        <p:txBody>
          <a:bodyPr lIns="0" tIns="0" rIns="0" bIns="0" rtlCol="0" anchor="t">
            <a:spAutoFit/>
          </a:bodyPr>
          <a:lstStyle/>
          <a:p>
            <a:pPr algn="l">
              <a:lnSpc>
                <a:spcPts val="7439"/>
              </a:lnSpc>
            </a:pPr>
            <a:r>
              <a:rPr lang="en-US" sz="6199" spc="-247">
                <a:solidFill>
                  <a:srgbClr val="FFFFFF"/>
                </a:solidFill>
                <a:latin typeface="Open Sans Light"/>
              </a:rPr>
              <a:t>Example</a:t>
            </a:r>
          </a:p>
        </p:txBody>
      </p:sp>
      <p:sp>
        <p:nvSpPr>
          <p:cNvPr id="6" name="TextBox 6"/>
          <p:cNvSpPr txBox="1"/>
          <p:nvPr/>
        </p:nvSpPr>
        <p:spPr>
          <a:xfrm>
            <a:off x="4221252" y="8252615"/>
            <a:ext cx="5474968" cy="1390650"/>
          </a:xfrm>
          <a:prstGeom prst="rect">
            <a:avLst/>
          </a:prstGeom>
        </p:spPr>
        <p:txBody>
          <a:bodyPr lIns="0" tIns="0" rIns="0" bIns="0" rtlCol="0" anchor="t">
            <a:spAutoFit/>
          </a:bodyPr>
          <a:lstStyle/>
          <a:p>
            <a:pPr marL="561019" lvl="1" indent="-280510" algn="l">
              <a:lnSpc>
                <a:spcPts val="3719"/>
              </a:lnSpc>
              <a:buFont typeface="Arial"/>
              <a:buChar char="•"/>
            </a:pPr>
            <a:r>
              <a:rPr lang="en-US" sz="3099" spc="-123">
                <a:solidFill>
                  <a:srgbClr val="FFFFFF"/>
                </a:solidFill>
                <a:latin typeface="Open Sans"/>
              </a:rPr>
              <a:t>To understand the example ,consider the student file</a:t>
            </a:r>
          </a:p>
          <a:p>
            <a:pPr marL="561019" lvl="1" indent="-280510" algn="l">
              <a:lnSpc>
                <a:spcPts val="3719"/>
              </a:lnSpc>
            </a:pPr>
            <a:r>
              <a:rPr lang="en-US" sz="3099" spc="-123">
                <a:solidFill>
                  <a:srgbClr val="FFFFFF"/>
                </a:solidFill>
                <a:latin typeface="Open Sans"/>
              </a:rPr>
              <a:t>  </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sp>
        <p:nvSpPr>
          <p:cNvPr id="3" name="TextBox 3"/>
          <p:cNvSpPr txBox="1"/>
          <p:nvPr/>
        </p:nvSpPr>
        <p:spPr>
          <a:xfrm>
            <a:off x="821334" y="2701465"/>
            <a:ext cx="16095775" cy="6556835"/>
          </a:xfrm>
          <a:prstGeom prst="rect">
            <a:avLst/>
          </a:prstGeom>
        </p:spPr>
        <p:txBody>
          <a:bodyPr lIns="0" tIns="0" rIns="0" bIns="0" rtlCol="0" anchor="t">
            <a:spAutoFit/>
          </a:bodyPr>
          <a:lstStyle/>
          <a:p>
            <a:pPr marL="746063" lvl="1" indent="-373031" algn="l">
              <a:lnSpc>
                <a:spcPts val="3732"/>
              </a:lnSpc>
              <a:buFont typeface="Arial"/>
              <a:buChar char="•"/>
            </a:pPr>
            <a:r>
              <a:rPr lang="en-US" sz="3455" spc="-134">
                <a:solidFill>
                  <a:srgbClr val="FFFFFF"/>
                </a:solidFill>
                <a:latin typeface="Open Sans Light"/>
              </a:rPr>
              <a:t> In above table in previous slide. We want to be able to quickly search for students  based  on  their  major.</a:t>
            </a:r>
          </a:p>
          <a:p>
            <a:pPr algn="l">
              <a:lnSpc>
                <a:spcPts val="3732"/>
              </a:lnSpc>
            </a:pPr>
            <a:endParaRPr lang="en-US" sz="3455" spc="-134">
              <a:solidFill>
                <a:srgbClr val="FFFFFF"/>
              </a:solidFill>
              <a:latin typeface="Open Sans Light"/>
            </a:endParaRPr>
          </a:p>
          <a:p>
            <a:pPr marL="746063" lvl="1" indent="-373031" algn="l">
              <a:lnSpc>
                <a:spcPts val="3732"/>
              </a:lnSpc>
              <a:buFont typeface="Arial"/>
              <a:buChar char="•"/>
            </a:pPr>
            <a:r>
              <a:rPr lang="en-US" sz="3455" spc="-134">
                <a:solidFill>
                  <a:srgbClr val="FFFFFF"/>
                </a:solidFill>
                <a:latin typeface="Open Sans Light"/>
              </a:rPr>
              <a:t>One way to do this would be to organize the student records by major, with     each major having its own file. However, this approach can be inefficient,    especially if there are many different majors, as it requires searching through  multiple files to find the desired information.</a:t>
            </a:r>
          </a:p>
          <a:p>
            <a:pPr algn="l">
              <a:lnSpc>
                <a:spcPts val="3732"/>
              </a:lnSpc>
            </a:pPr>
            <a:endParaRPr lang="en-US" sz="3455" spc="-134">
              <a:solidFill>
                <a:srgbClr val="FFFFFF"/>
              </a:solidFill>
              <a:latin typeface="Open Sans Light"/>
            </a:endParaRPr>
          </a:p>
          <a:p>
            <a:pPr marL="746063" lvl="1" indent="-373031" algn="l">
              <a:lnSpc>
                <a:spcPts val="3732"/>
              </a:lnSpc>
              <a:buFont typeface="Arial"/>
              <a:buChar char="•"/>
            </a:pPr>
            <a:r>
              <a:rPr lang="en-US" sz="3455" spc="-137">
                <a:solidFill>
                  <a:srgbClr val="FFFFFF"/>
                </a:solidFill>
                <a:latin typeface="Open Sans Light"/>
              </a:rPr>
              <a:t> Instead, we can use an inverted file organization to index the contents of the student records by major. We create an index file that lists each major and the corresponding student records. This allows us to quickly locate all the students who have a particular major without having to search through all the student records.</a:t>
            </a:r>
          </a:p>
          <a:p>
            <a:pPr algn="l">
              <a:lnSpc>
                <a:spcPts val="3732"/>
              </a:lnSpc>
            </a:pPr>
            <a:endParaRPr lang="en-US" sz="3455" spc="-137">
              <a:solidFill>
                <a:srgbClr val="FFFFFF"/>
              </a:solidFill>
              <a:latin typeface="Open Sans Light"/>
            </a:endParaRP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2679"/>
            <a:ext cx="18283238" cy="10284321"/>
          </a:xfrm>
          <a:prstGeom prst="rect">
            <a:avLst/>
          </a:prstGeom>
        </p:spPr>
      </p:pic>
      <p:sp>
        <p:nvSpPr>
          <p:cNvPr id="3" name="TextBox 3"/>
          <p:cNvSpPr txBox="1"/>
          <p:nvPr/>
        </p:nvSpPr>
        <p:spPr>
          <a:xfrm>
            <a:off x="1060606" y="724797"/>
            <a:ext cx="13924205" cy="1685925"/>
          </a:xfrm>
          <a:prstGeom prst="rect">
            <a:avLst/>
          </a:prstGeom>
        </p:spPr>
        <p:txBody>
          <a:bodyPr lIns="0" tIns="0" rIns="0" bIns="0" rtlCol="0" anchor="t">
            <a:spAutoFit/>
          </a:bodyPr>
          <a:lstStyle/>
          <a:p>
            <a:pPr algn="l">
              <a:lnSpc>
                <a:spcPts val="4439"/>
              </a:lnSpc>
            </a:pPr>
            <a:r>
              <a:rPr lang="en-US" sz="3699" spc="-147">
                <a:solidFill>
                  <a:srgbClr val="FFFFFF"/>
                </a:solidFill>
                <a:latin typeface="Open Sans Bold"/>
              </a:rPr>
              <a:t>Here's an example of how an inverted file organization for a student file might look like    </a:t>
            </a:r>
          </a:p>
          <a:p>
            <a:pPr algn="l">
              <a:lnSpc>
                <a:spcPts val="4439"/>
              </a:lnSpc>
            </a:pPr>
            <a:endParaRPr lang="en-US" sz="3699" spc="-147">
              <a:solidFill>
                <a:srgbClr val="FFFFFF"/>
              </a:solidFill>
              <a:latin typeface="Open Sans Bold"/>
            </a:endParaRPr>
          </a:p>
        </p:txBody>
      </p:sp>
      <p:graphicFrame>
        <p:nvGraphicFramePr>
          <p:cNvPr id="4" name="Table 4"/>
          <p:cNvGraphicFramePr>
            <a:graphicFrameLocks noGrp="1"/>
          </p:cNvGraphicFramePr>
          <p:nvPr/>
        </p:nvGraphicFramePr>
        <p:xfrm>
          <a:off x="1105524" y="2042409"/>
          <a:ext cx="9952204" cy="7047593"/>
        </p:xfrm>
        <a:graphic>
          <a:graphicData uri="http://schemas.openxmlformats.org/drawingml/2006/table">
            <a:tbl>
              <a:tblPr/>
              <a:tblGrid>
                <a:gridCol w="2492679">
                  <a:extLst>
                    <a:ext uri="{9D8B030D-6E8A-4147-A177-3AD203B41FA5}">
                      <a16:colId xmlns:a16="http://schemas.microsoft.com/office/drawing/2014/main" val="20000"/>
                    </a:ext>
                  </a:extLst>
                </a:gridCol>
                <a:gridCol w="7459525">
                  <a:extLst>
                    <a:ext uri="{9D8B030D-6E8A-4147-A177-3AD203B41FA5}">
                      <a16:colId xmlns:a16="http://schemas.microsoft.com/office/drawing/2014/main" val="20001"/>
                    </a:ext>
                  </a:extLst>
                </a:gridCol>
              </a:tblGrid>
              <a:tr h="841863">
                <a:tc>
                  <a:txBody>
                    <a:bodyPr/>
                    <a:lstStyle/>
                    <a:p>
                      <a:pPr algn="l">
                        <a:lnSpc>
                          <a:spcPts val="3240"/>
                        </a:lnSpc>
                        <a:defRPr/>
                      </a:pPr>
                      <a:r>
                        <a:rPr lang="en-US" sz="2700" spc="-107">
                          <a:solidFill>
                            <a:srgbClr val="FFFFFF"/>
                          </a:solidFill>
                          <a:latin typeface="Open Sans"/>
                        </a:rPr>
                        <a:t>Major​</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Student Records​</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241146">
                <a:tc>
                  <a:txBody>
                    <a:bodyPr/>
                    <a:lstStyle/>
                    <a:p>
                      <a:pPr algn="l">
                        <a:lnSpc>
                          <a:spcPts val="3240"/>
                        </a:lnSpc>
                        <a:defRPr/>
                      </a:pPr>
                      <a:r>
                        <a:rPr lang="en-US" sz="2700" spc="-107">
                          <a:solidFill>
                            <a:srgbClr val="FFFFFF"/>
                          </a:solidFill>
                          <a:latin typeface="Open Sans"/>
                        </a:rPr>
                        <a:t>CS​</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Jatin,20,M,33 Main ST,CS​</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241146">
                <a:tc>
                  <a:txBody>
                    <a:bodyPr/>
                    <a:lstStyle/>
                    <a:p>
                      <a:pPr algn="l">
                        <a:lnSpc>
                          <a:spcPts val="3240"/>
                        </a:lnSpc>
                        <a:defRPr/>
                      </a:pPr>
                      <a:r>
                        <a:rPr lang="en-US" sz="2700" spc="-107">
                          <a:solidFill>
                            <a:srgbClr val="FFFFFF"/>
                          </a:solidFill>
                          <a:latin typeface="Open Sans"/>
                        </a:rPr>
                        <a:t>CS​</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Nikhil,19,M,145 Elm ST,CS​</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241146">
                <a:tc>
                  <a:txBody>
                    <a:bodyPr/>
                    <a:lstStyle/>
                    <a:p>
                      <a:pPr algn="l">
                        <a:lnSpc>
                          <a:spcPts val="3240"/>
                        </a:lnSpc>
                        <a:defRPr/>
                      </a:pPr>
                      <a:r>
                        <a:rPr lang="en-US" sz="2700" spc="-107">
                          <a:solidFill>
                            <a:srgbClr val="FFFFFF"/>
                          </a:solidFill>
                          <a:latin typeface="Open Sans"/>
                        </a:rPr>
                        <a:t>CE​</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Tanya,20,F,111 Palm ST,CE​</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241146">
                <a:tc>
                  <a:txBody>
                    <a:bodyPr/>
                    <a:lstStyle/>
                    <a:p>
                      <a:pPr algn="l">
                        <a:lnSpc>
                          <a:spcPts val="3240"/>
                        </a:lnSpc>
                        <a:defRPr/>
                      </a:pPr>
                      <a:r>
                        <a:rPr lang="en-US" sz="2700" spc="-107">
                          <a:solidFill>
                            <a:srgbClr val="FFFFFF"/>
                          </a:solidFill>
                          <a:latin typeface="Open Sans"/>
                        </a:rPr>
                        <a:t>MECHE​</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Tanishak,19,M,100 Pine ST ,MECHE​</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241146">
                <a:tc>
                  <a:txBody>
                    <a:bodyPr/>
                    <a:lstStyle/>
                    <a:p>
                      <a:pPr algn="l">
                        <a:lnSpc>
                          <a:spcPts val="3240"/>
                        </a:lnSpc>
                        <a:defRPr/>
                      </a:pPr>
                      <a:r>
                        <a:rPr lang="en-US" sz="2700" spc="-107">
                          <a:solidFill>
                            <a:srgbClr val="FFFFFF"/>
                          </a:solidFill>
                          <a:latin typeface="Open Sans"/>
                        </a:rPr>
                        <a:t>CE​</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Nancy,19,F,106 Cherry ST,CE​</a:t>
                      </a:r>
                      <a:endParaRPr lang="en-US" sz="1100"/>
                    </a:p>
                  </a:txBody>
                  <a:tcPr marT="91440" marB="9144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pic>
        <p:nvPicPr>
          <p:cNvPr id="5" name="Picture 5"/>
          <p:cNvPicPr>
            <a:picLocks noChangeAspect="1"/>
          </p:cNvPicPr>
          <p:nvPr/>
        </p:nvPicPr>
        <p:blipFill>
          <a:blip r:embed="rId3"/>
          <a:srcRect/>
          <a:stretch>
            <a:fillRect/>
          </a:stretch>
        </p:blipFill>
        <p:spPr>
          <a:xfrm>
            <a:off x="11962172" y="2042409"/>
            <a:ext cx="4548190" cy="1034659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sp>
        <p:nvSpPr>
          <p:cNvPr id="3" name="TextBox 3"/>
          <p:cNvSpPr txBox="1"/>
          <p:nvPr/>
        </p:nvSpPr>
        <p:spPr>
          <a:xfrm>
            <a:off x="814830" y="4197087"/>
            <a:ext cx="15842101" cy="4387287"/>
          </a:xfrm>
          <a:prstGeom prst="rect">
            <a:avLst/>
          </a:prstGeom>
        </p:spPr>
        <p:txBody>
          <a:bodyPr lIns="0" tIns="0" rIns="0" bIns="0" rtlCol="0" anchor="t">
            <a:spAutoFit/>
          </a:bodyPr>
          <a:lstStyle/>
          <a:p>
            <a:pPr marL="748411" lvl="1" indent="-374206" algn="l">
              <a:lnSpc>
                <a:spcPts val="4962"/>
              </a:lnSpc>
              <a:buFont typeface="Arial"/>
              <a:buChar char="•"/>
            </a:pPr>
            <a:r>
              <a:rPr lang="en-US" sz="4135" spc="-164">
                <a:solidFill>
                  <a:srgbClr val="FFFFFF"/>
                </a:solidFill>
                <a:latin typeface="Open Sans"/>
              </a:rPr>
              <a:t>Multi-list organization is a type of organization used in multi-key file organization, which is a technique for organizing data in a database. In multi-key file organization, data is stored in a file based on multiple keys, rather than just one key as in traditional file organization. This allows for more efficient searching and retrieval of data based on different criteria.</a:t>
            </a:r>
          </a:p>
          <a:p>
            <a:pPr marL="748411" lvl="1" indent="-374206" algn="l">
              <a:lnSpc>
                <a:spcPts val="4962"/>
              </a:lnSpc>
            </a:pPr>
            <a:endParaRPr lang="en-US" sz="4135" spc="-164">
              <a:solidFill>
                <a:srgbClr val="FFFFFF"/>
              </a:solidFill>
              <a:latin typeface="Open Sans"/>
            </a:endParaRPr>
          </a:p>
        </p:txBody>
      </p:sp>
      <p:sp>
        <p:nvSpPr>
          <p:cNvPr id="4" name="TextBox 4"/>
          <p:cNvSpPr txBox="1"/>
          <p:nvPr/>
        </p:nvSpPr>
        <p:spPr>
          <a:xfrm>
            <a:off x="413187" y="1028700"/>
            <a:ext cx="15177929" cy="1504950"/>
          </a:xfrm>
          <a:prstGeom prst="rect">
            <a:avLst/>
          </a:prstGeom>
        </p:spPr>
        <p:txBody>
          <a:bodyPr lIns="0" tIns="0" rIns="0" bIns="0" rtlCol="0" anchor="t">
            <a:spAutoFit/>
          </a:bodyPr>
          <a:lstStyle/>
          <a:p>
            <a:pPr algn="r">
              <a:lnSpc>
                <a:spcPts val="11880"/>
              </a:lnSpc>
            </a:pPr>
            <a:r>
              <a:rPr lang="en-US" sz="9900" spc="-394">
                <a:solidFill>
                  <a:srgbClr val="FFFFFF"/>
                </a:solidFill>
                <a:latin typeface="Open Sans Bold"/>
              </a:rPr>
              <a:t>Multi –List Organization </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sp>
        <p:nvSpPr>
          <p:cNvPr id="3" name="TextBox 3"/>
          <p:cNvSpPr txBox="1"/>
          <p:nvPr/>
        </p:nvSpPr>
        <p:spPr>
          <a:xfrm>
            <a:off x="1120141" y="960120"/>
            <a:ext cx="15014258" cy="1171575"/>
          </a:xfrm>
          <a:prstGeom prst="rect">
            <a:avLst/>
          </a:prstGeom>
        </p:spPr>
        <p:txBody>
          <a:bodyPr lIns="0" tIns="0" rIns="0" bIns="0" rtlCol="0" anchor="t">
            <a:spAutoFit/>
          </a:bodyPr>
          <a:lstStyle/>
          <a:p>
            <a:pPr algn="l">
              <a:lnSpc>
                <a:spcPts val="9239"/>
              </a:lnSpc>
            </a:pPr>
            <a:r>
              <a:rPr lang="en-US" sz="7699" spc="-306">
                <a:solidFill>
                  <a:srgbClr val="FFFFFF"/>
                </a:solidFill>
                <a:latin typeface="Open Sans Light"/>
              </a:rPr>
              <a:t>Advantages</a:t>
            </a:r>
          </a:p>
        </p:txBody>
      </p:sp>
      <p:grpSp>
        <p:nvGrpSpPr>
          <p:cNvPr id="4" name="Group 4"/>
          <p:cNvGrpSpPr/>
          <p:nvPr/>
        </p:nvGrpSpPr>
        <p:grpSpPr>
          <a:xfrm>
            <a:off x="1014412" y="3595312"/>
            <a:ext cx="12946142" cy="1551734"/>
            <a:chOff x="0" y="0"/>
            <a:chExt cx="17261522" cy="2068978"/>
          </a:xfrm>
        </p:grpSpPr>
        <p:sp>
          <p:nvSpPr>
            <p:cNvPr id="5" name="Freeform 5"/>
            <p:cNvSpPr/>
            <p:nvPr/>
          </p:nvSpPr>
          <p:spPr>
            <a:xfrm>
              <a:off x="19050" y="19050"/>
              <a:ext cx="17223487" cy="2030857"/>
            </a:xfrm>
            <a:custGeom>
              <a:avLst/>
              <a:gdLst/>
              <a:ahLst/>
              <a:cxnLst/>
              <a:rect l="l" t="t" r="r" b="b"/>
              <a:pathLst>
                <a:path w="17223487" h="2030857">
                  <a:moveTo>
                    <a:pt x="0" y="203073"/>
                  </a:moveTo>
                  <a:cubicBezTo>
                    <a:pt x="0" y="90932"/>
                    <a:pt x="92456" y="0"/>
                    <a:pt x="206502" y="0"/>
                  </a:cubicBezTo>
                  <a:lnTo>
                    <a:pt x="17016985" y="0"/>
                  </a:lnTo>
                  <a:cubicBezTo>
                    <a:pt x="17131030" y="0"/>
                    <a:pt x="17223487" y="90932"/>
                    <a:pt x="17223487" y="203073"/>
                  </a:cubicBezTo>
                  <a:lnTo>
                    <a:pt x="17223487" y="1827784"/>
                  </a:lnTo>
                  <a:cubicBezTo>
                    <a:pt x="17223487" y="1939925"/>
                    <a:pt x="17131030" y="2030857"/>
                    <a:pt x="17016985" y="2030857"/>
                  </a:cubicBezTo>
                  <a:lnTo>
                    <a:pt x="206502" y="2030857"/>
                  </a:lnTo>
                  <a:cubicBezTo>
                    <a:pt x="92456" y="2030857"/>
                    <a:pt x="0" y="1939925"/>
                    <a:pt x="0" y="1827784"/>
                  </a:cubicBezTo>
                  <a:close/>
                </a:path>
              </a:pathLst>
            </a:custGeom>
            <a:solidFill>
              <a:srgbClr val="DD9D31"/>
            </a:solidFill>
          </p:spPr>
        </p:sp>
        <p:sp>
          <p:nvSpPr>
            <p:cNvPr id="6" name="Freeform 6"/>
            <p:cNvSpPr/>
            <p:nvPr/>
          </p:nvSpPr>
          <p:spPr>
            <a:xfrm>
              <a:off x="0" y="0"/>
              <a:ext cx="17261587" cy="2068957"/>
            </a:xfrm>
            <a:custGeom>
              <a:avLst/>
              <a:gdLst/>
              <a:ahLst/>
              <a:cxnLst/>
              <a:rect l="l" t="t" r="r" b="b"/>
              <a:pathLst>
                <a:path w="17261587" h="2068957">
                  <a:moveTo>
                    <a:pt x="0" y="222123"/>
                  </a:moveTo>
                  <a:cubicBezTo>
                    <a:pt x="0" y="99187"/>
                    <a:pt x="101219" y="0"/>
                    <a:pt x="225552" y="0"/>
                  </a:cubicBezTo>
                  <a:lnTo>
                    <a:pt x="17036035" y="0"/>
                  </a:lnTo>
                  <a:lnTo>
                    <a:pt x="17036035" y="19050"/>
                  </a:lnTo>
                  <a:lnTo>
                    <a:pt x="17036035" y="0"/>
                  </a:lnTo>
                  <a:cubicBezTo>
                    <a:pt x="17160241" y="0"/>
                    <a:pt x="17261587" y="99187"/>
                    <a:pt x="17261587" y="222123"/>
                  </a:cubicBezTo>
                  <a:lnTo>
                    <a:pt x="17242537" y="222123"/>
                  </a:lnTo>
                  <a:lnTo>
                    <a:pt x="17261587" y="222123"/>
                  </a:lnTo>
                  <a:lnTo>
                    <a:pt x="17261587" y="1846834"/>
                  </a:lnTo>
                  <a:lnTo>
                    <a:pt x="17242537" y="1846834"/>
                  </a:lnTo>
                  <a:lnTo>
                    <a:pt x="17261587" y="1846834"/>
                  </a:lnTo>
                  <a:cubicBezTo>
                    <a:pt x="17261587" y="1969770"/>
                    <a:pt x="17160368" y="2068957"/>
                    <a:pt x="17036035" y="2068957"/>
                  </a:cubicBezTo>
                  <a:lnTo>
                    <a:pt x="17036035" y="2049907"/>
                  </a:lnTo>
                  <a:lnTo>
                    <a:pt x="17036035" y="2068957"/>
                  </a:lnTo>
                  <a:lnTo>
                    <a:pt x="225552" y="2068957"/>
                  </a:lnTo>
                  <a:lnTo>
                    <a:pt x="225552" y="2049907"/>
                  </a:lnTo>
                  <a:lnTo>
                    <a:pt x="225552" y="2068957"/>
                  </a:lnTo>
                  <a:cubicBezTo>
                    <a:pt x="101219" y="2068957"/>
                    <a:pt x="0" y="1969770"/>
                    <a:pt x="0" y="1846834"/>
                  </a:cubicBezTo>
                  <a:lnTo>
                    <a:pt x="0" y="222123"/>
                  </a:lnTo>
                  <a:lnTo>
                    <a:pt x="19050" y="222123"/>
                  </a:lnTo>
                  <a:lnTo>
                    <a:pt x="0" y="222123"/>
                  </a:lnTo>
                  <a:moveTo>
                    <a:pt x="38100" y="222123"/>
                  </a:moveTo>
                  <a:lnTo>
                    <a:pt x="38100" y="1846834"/>
                  </a:lnTo>
                  <a:lnTo>
                    <a:pt x="19050" y="1846834"/>
                  </a:lnTo>
                  <a:lnTo>
                    <a:pt x="38100" y="1846834"/>
                  </a:lnTo>
                  <a:cubicBezTo>
                    <a:pt x="38100" y="1948180"/>
                    <a:pt x="121666" y="2030857"/>
                    <a:pt x="225552" y="2030857"/>
                  </a:cubicBezTo>
                  <a:lnTo>
                    <a:pt x="17036035" y="2030857"/>
                  </a:lnTo>
                  <a:cubicBezTo>
                    <a:pt x="17139794" y="2030857"/>
                    <a:pt x="17223487" y="1948180"/>
                    <a:pt x="17223487" y="1846834"/>
                  </a:cubicBezTo>
                  <a:lnTo>
                    <a:pt x="17223487" y="222123"/>
                  </a:lnTo>
                  <a:cubicBezTo>
                    <a:pt x="17223487" y="120777"/>
                    <a:pt x="17139921" y="38100"/>
                    <a:pt x="17036035" y="38100"/>
                  </a:cubicBezTo>
                  <a:lnTo>
                    <a:pt x="225552" y="38100"/>
                  </a:lnTo>
                  <a:lnTo>
                    <a:pt x="225552" y="19050"/>
                  </a:lnTo>
                  <a:lnTo>
                    <a:pt x="225552" y="38100"/>
                  </a:lnTo>
                  <a:cubicBezTo>
                    <a:pt x="121666" y="38100"/>
                    <a:pt x="38100" y="120777"/>
                    <a:pt x="38100" y="222123"/>
                  </a:cubicBezTo>
                  <a:close/>
                </a:path>
              </a:pathLst>
            </a:custGeom>
            <a:solidFill>
              <a:srgbClr val="FFFFFF"/>
            </a:solidFill>
          </p:spPr>
        </p:sp>
      </p:grpSp>
      <p:sp>
        <p:nvSpPr>
          <p:cNvPr id="7" name="TextBox 7"/>
          <p:cNvSpPr txBox="1"/>
          <p:nvPr/>
        </p:nvSpPr>
        <p:spPr>
          <a:xfrm>
            <a:off x="1131414" y="3740889"/>
            <a:ext cx="12269877" cy="1335405"/>
          </a:xfrm>
          <a:prstGeom prst="rect">
            <a:avLst/>
          </a:prstGeom>
        </p:spPr>
        <p:txBody>
          <a:bodyPr lIns="0" tIns="0" rIns="0" bIns="0" rtlCol="0" anchor="t">
            <a:spAutoFit/>
          </a:bodyPr>
          <a:lstStyle/>
          <a:p>
            <a:pPr algn="l">
              <a:lnSpc>
                <a:spcPts val="3509"/>
              </a:lnSpc>
            </a:pPr>
            <a:r>
              <a:rPr lang="en-US" sz="3249" spc="-129">
                <a:solidFill>
                  <a:srgbClr val="000000"/>
                </a:solidFill>
                <a:latin typeface="Open Sans Bold"/>
              </a:rPr>
              <a:t>Improved Data Organization: </a:t>
            </a:r>
            <a:r>
              <a:rPr lang="en-US" sz="3249" spc="-129">
                <a:solidFill>
                  <a:srgbClr val="FFFFFF"/>
                </a:solidFill>
                <a:latin typeface="Open Sans"/>
              </a:rPr>
              <a:t>Multi list organization enables the organization of complex data structures within a single record or entity, making it easier to manage and access data.</a:t>
            </a:r>
          </a:p>
        </p:txBody>
      </p:sp>
      <p:grpSp>
        <p:nvGrpSpPr>
          <p:cNvPr id="8" name="Group 8"/>
          <p:cNvGrpSpPr/>
          <p:nvPr/>
        </p:nvGrpSpPr>
        <p:grpSpPr>
          <a:xfrm>
            <a:off x="2154196" y="5372331"/>
            <a:ext cx="12946142" cy="1551734"/>
            <a:chOff x="0" y="0"/>
            <a:chExt cx="17261522" cy="2068978"/>
          </a:xfrm>
        </p:grpSpPr>
        <p:sp>
          <p:nvSpPr>
            <p:cNvPr id="9" name="Freeform 9"/>
            <p:cNvSpPr/>
            <p:nvPr/>
          </p:nvSpPr>
          <p:spPr>
            <a:xfrm>
              <a:off x="19050" y="19050"/>
              <a:ext cx="17223487" cy="2030857"/>
            </a:xfrm>
            <a:custGeom>
              <a:avLst/>
              <a:gdLst/>
              <a:ahLst/>
              <a:cxnLst/>
              <a:rect l="l" t="t" r="r" b="b"/>
              <a:pathLst>
                <a:path w="17223487" h="2030857">
                  <a:moveTo>
                    <a:pt x="0" y="203073"/>
                  </a:moveTo>
                  <a:cubicBezTo>
                    <a:pt x="0" y="90932"/>
                    <a:pt x="92456" y="0"/>
                    <a:pt x="206502" y="0"/>
                  </a:cubicBezTo>
                  <a:lnTo>
                    <a:pt x="17016985" y="0"/>
                  </a:lnTo>
                  <a:cubicBezTo>
                    <a:pt x="17131030" y="0"/>
                    <a:pt x="17223487" y="90932"/>
                    <a:pt x="17223487" y="203073"/>
                  </a:cubicBezTo>
                  <a:lnTo>
                    <a:pt x="17223487" y="1827784"/>
                  </a:lnTo>
                  <a:cubicBezTo>
                    <a:pt x="17223487" y="1939925"/>
                    <a:pt x="17131030" y="2030857"/>
                    <a:pt x="17016985" y="2030857"/>
                  </a:cubicBezTo>
                  <a:lnTo>
                    <a:pt x="206502" y="2030857"/>
                  </a:lnTo>
                  <a:cubicBezTo>
                    <a:pt x="92456" y="2030857"/>
                    <a:pt x="0" y="1939925"/>
                    <a:pt x="0" y="1827784"/>
                  </a:cubicBezTo>
                  <a:close/>
                </a:path>
              </a:pathLst>
            </a:custGeom>
            <a:solidFill>
              <a:srgbClr val="DD9D31"/>
            </a:solidFill>
          </p:spPr>
        </p:sp>
        <p:sp>
          <p:nvSpPr>
            <p:cNvPr id="10" name="Freeform 10"/>
            <p:cNvSpPr/>
            <p:nvPr/>
          </p:nvSpPr>
          <p:spPr>
            <a:xfrm>
              <a:off x="0" y="0"/>
              <a:ext cx="17261587" cy="2068957"/>
            </a:xfrm>
            <a:custGeom>
              <a:avLst/>
              <a:gdLst/>
              <a:ahLst/>
              <a:cxnLst/>
              <a:rect l="l" t="t" r="r" b="b"/>
              <a:pathLst>
                <a:path w="17261587" h="2068957">
                  <a:moveTo>
                    <a:pt x="0" y="222123"/>
                  </a:moveTo>
                  <a:cubicBezTo>
                    <a:pt x="0" y="99187"/>
                    <a:pt x="101219" y="0"/>
                    <a:pt x="225552" y="0"/>
                  </a:cubicBezTo>
                  <a:lnTo>
                    <a:pt x="17036035" y="0"/>
                  </a:lnTo>
                  <a:lnTo>
                    <a:pt x="17036035" y="19050"/>
                  </a:lnTo>
                  <a:lnTo>
                    <a:pt x="17036035" y="0"/>
                  </a:lnTo>
                  <a:cubicBezTo>
                    <a:pt x="17160241" y="0"/>
                    <a:pt x="17261587" y="99187"/>
                    <a:pt x="17261587" y="222123"/>
                  </a:cubicBezTo>
                  <a:lnTo>
                    <a:pt x="17242537" y="222123"/>
                  </a:lnTo>
                  <a:lnTo>
                    <a:pt x="17261587" y="222123"/>
                  </a:lnTo>
                  <a:lnTo>
                    <a:pt x="17261587" y="1846834"/>
                  </a:lnTo>
                  <a:lnTo>
                    <a:pt x="17242537" y="1846834"/>
                  </a:lnTo>
                  <a:lnTo>
                    <a:pt x="17261587" y="1846834"/>
                  </a:lnTo>
                  <a:cubicBezTo>
                    <a:pt x="17261587" y="1969770"/>
                    <a:pt x="17160368" y="2068957"/>
                    <a:pt x="17036035" y="2068957"/>
                  </a:cubicBezTo>
                  <a:lnTo>
                    <a:pt x="17036035" y="2049907"/>
                  </a:lnTo>
                  <a:lnTo>
                    <a:pt x="17036035" y="2068957"/>
                  </a:lnTo>
                  <a:lnTo>
                    <a:pt x="225552" y="2068957"/>
                  </a:lnTo>
                  <a:lnTo>
                    <a:pt x="225552" y="2049907"/>
                  </a:lnTo>
                  <a:lnTo>
                    <a:pt x="225552" y="2068957"/>
                  </a:lnTo>
                  <a:cubicBezTo>
                    <a:pt x="101219" y="2068957"/>
                    <a:pt x="0" y="1969770"/>
                    <a:pt x="0" y="1846834"/>
                  </a:cubicBezTo>
                  <a:lnTo>
                    <a:pt x="0" y="222123"/>
                  </a:lnTo>
                  <a:lnTo>
                    <a:pt x="19050" y="222123"/>
                  </a:lnTo>
                  <a:lnTo>
                    <a:pt x="0" y="222123"/>
                  </a:lnTo>
                  <a:moveTo>
                    <a:pt x="38100" y="222123"/>
                  </a:moveTo>
                  <a:lnTo>
                    <a:pt x="38100" y="1846834"/>
                  </a:lnTo>
                  <a:lnTo>
                    <a:pt x="19050" y="1846834"/>
                  </a:lnTo>
                  <a:lnTo>
                    <a:pt x="38100" y="1846834"/>
                  </a:lnTo>
                  <a:cubicBezTo>
                    <a:pt x="38100" y="1948180"/>
                    <a:pt x="121666" y="2030857"/>
                    <a:pt x="225552" y="2030857"/>
                  </a:cubicBezTo>
                  <a:lnTo>
                    <a:pt x="17036035" y="2030857"/>
                  </a:lnTo>
                  <a:cubicBezTo>
                    <a:pt x="17139794" y="2030857"/>
                    <a:pt x="17223487" y="1948180"/>
                    <a:pt x="17223487" y="1846834"/>
                  </a:cubicBezTo>
                  <a:lnTo>
                    <a:pt x="17223487" y="222123"/>
                  </a:lnTo>
                  <a:cubicBezTo>
                    <a:pt x="17223487" y="120777"/>
                    <a:pt x="17139921" y="38100"/>
                    <a:pt x="17036035" y="38100"/>
                  </a:cubicBezTo>
                  <a:lnTo>
                    <a:pt x="225552" y="38100"/>
                  </a:lnTo>
                  <a:lnTo>
                    <a:pt x="225552" y="19050"/>
                  </a:lnTo>
                  <a:lnTo>
                    <a:pt x="225552" y="38100"/>
                  </a:lnTo>
                  <a:cubicBezTo>
                    <a:pt x="121666" y="38100"/>
                    <a:pt x="38100" y="120777"/>
                    <a:pt x="38100" y="222123"/>
                  </a:cubicBezTo>
                  <a:close/>
                </a:path>
              </a:pathLst>
            </a:custGeom>
            <a:solidFill>
              <a:srgbClr val="FFFFFF"/>
            </a:solidFill>
          </p:spPr>
        </p:sp>
      </p:grpSp>
      <p:sp>
        <p:nvSpPr>
          <p:cNvPr id="11" name="TextBox 11"/>
          <p:cNvSpPr txBox="1"/>
          <p:nvPr/>
        </p:nvSpPr>
        <p:spPr>
          <a:xfrm>
            <a:off x="2271198" y="5517908"/>
            <a:ext cx="12829140" cy="1335405"/>
          </a:xfrm>
          <a:prstGeom prst="rect">
            <a:avLst/>
          </a:prstGeom>
        </p:spPr>
        <p:txBody>
          <a:bodyPr lIns="0" tIns="0" rIns="0" bIns="0" rtlCol="0" anchor="t">
            <a:spAutoFit/>
          </a:bodyPr>
          <a:lstStyle/>
          <a:p>
            <a:pPr algn="l">
              <a:lnSpc>
                <a:spcPts val="3509"/>
              </a:lnSpc>
            </a:pPr>
            <a:r>
              <a:rPr lang="en-US" sz="3249" spc="-129">
                <a:solidFill>
                  <a:srgbClr val="000000"/>
                </a:solidFill>
                <a:latin typeface="Open Sans Bold"/>
              </a:rPr>
              <a:t>Easy Access to Data:</a:t>
            </a:r>
            <a:r>
              <a:rPr lang="en-US" sz="3249" spc="-129">
                <a:solidFill>
                  <a:srgbClr val="FFFFFF"/>
                </a:solidFill>
                <a:latin typeface="Open Sans"/>
              </a:rPr>
              <a:t> With multi list organization, it is easier to access and manipulate the data since the related data items are stored in the same record or entity.</a:t>
            </a:r>
          </a:p>
        </p:txBody>
      </p:sp>
      <p:grpSp>
        <p:nvGrpSpPr>
          <p:cNvPr id="12" name="Group 12"/>
          <p:cNvGrpSpPr/>
          <p:nvPr/>
        </p:nvGrpSpPr>
        <p:grpSpPr>
          <a:xfrm>
            <a:off x="3293982" y="7149351"/>
            <a:ext cx="12946142" cy="1551734"/>
            <a:chOff x="0" y="0"/>
            <a:chExt cx="17261522" cy="2068978"/>
          </a:xfrm>
        </p:grpSpPr>
        <p:sp>
          <p:nvSpPr>
            <p:cNvPr id="13" name="Freeform 13"/>
            <p:cNvSpPr/>
            <p:nvPr/>
          </p:nvSpPr>
          <p:spPr>
            <a:xfrm>
              <a:off x="19050" y="19050"/>
              <a:ext cx="17223487" cy="2030857"/>
            </a:xfrm>
            <a:custGeom>
              <a:avLst/>
              <a:gdLst/>
              <a:ahLst/>
              <a:cxnLst/>
              <a:rect l="l" t="t" r="r" b="b"/>
              <a:pathLst>
                <a:path w="17223487" h="2030857">
                  <a:moveTo>
                    <a:pt x="0" y="203073"/>
                  </a:moveTo>
                  <a:cubicBezTo>
                    <a:pt x="0" y="90932"/>
                    <a:pt x="92456" y="0"/>
                    <a:pt x="206502" y="0"/>
                  </a:cubicBezTo>
                  <a:lnTo>
                    <a:pt x="17016985" y="0"/>
                  </a:lnTo>
                  <a:cubicBezTo>
                    <a:pt x="17131030" y="0"/>
                    <a:pt x="17223487" y="90932"/>
                    <a:pt x="17223487" y="203073"/>
                  </a:cubicBezTo>
                  <a:lnTo>
                    <a:pt x="17223487" y="1827784"/>
                  </a:lnTo>
                  <a:cubicBezTo>
                    <a:pt x="17223487" y="1939925"/>
                    <a:pt x="17131030" y="2030857"/>
                    <a:pt x="17016985" y="2030857"/>
                  </a:cubicBezTo>
                  <a:lnTo>
                    <a:pt x="206502" y="2030857"/>
                  </a:lnTo>
                  <a:cubicBezTo>
                    <a:pt x="92456" y="2030857"/>
                    <a:pt x="0" y="1939925"/>
                    <a:pt x="0" y="1827784"/>
                  </a:cubicBezTo>
                  <a:close/>
                </a:path>
              </a:pathLst>
            </a:custGeom>
            <a:solidFill>
              <a:srgbClr val="DD9D31"/>
            </a:solidFill>
          </p:spPr>
        </p:sp>
        <p:sp>
          <p:nvSpPr>
            <p:cNvPr id="14" name="Freeform 14"/>
            <p:cNvSpPr/>
            <p:nvPr/>
          </p:nvSpPr>
          <p:spPr>
            <a:xfrm>
              <a:off x="0" y="0"/>
              <a:ext cx="17261587" cy="2068957"/>
            </a:xfrm>
            <a:custGeom>
              <a:avLst/>
              <a:gdLst/>
              <a:ahLst/>
              <a:cxnLst/>
              <a:rect l="l" t="t" r="r" b="b"/>
              <a:pathLst>
                <a:path w="17261587" h="2068957">
                  <a:moveTo>
                    <a:pt x="0" y="222123"/>
                  </a:moveTo>
                  <a:cubicBezTo>
                    <a:pt x="0" y="99187"/>
                    <a:pt x="101219" y="0"/>
                    <a:pt x="225552" y="0"/>
                  </a:cubicBezTo>
                  <a:lnTo>
                    <a:pt x="17036035" y="0"/>
                  </a:lnTo>
                  <a:lnTo>
                    <a:pt x="17036035" y="19050"/>
                  </a:lnTo>
                  <a:lnTo>
                    <a:pt x="17036035" y="0"/>
                  </a:lnTo>
                  <a:cubicBezTo>
                    <a:pt x="17160241" y="0"/>
                    <a:pt x="17261587" y="99187"/>
                    <a:pt x="17261587" y="222123"/>
                  </a:cubicBezTo>
                  <a:lnTo>
                    <a:pt x="17242537" y="222123"/>
                  </a:lnTo>
                  <a:lnTo>
                    <a:pt x="17261587" y="222123"/>
                  </a:lnTo>
                  <a:lnTo>
                    <a:pt x="17261587" y="1846834"/>
                  </a:lnTo>
                  <a:lnTo>
                    <a:pt x="17242537" y="1846834"/>
                  </a:lnTo>
                  <a:lnTo>
                    <a:pt x="17261587" y="1846834"/>
                  </a:lnTo>
                  <a:cubicBezTo>
                    <a:pt x="17261587" y="1969770"/>
                    <a:pt x="17160368" y="2068957"/>
                    <a:pt x="17036035" y="2068957"/>
                  </a:cubicBezTo>
                  <a:lnTo>
                    <a:pt x="17036035" y="2049907"/>
                  </a:lnTo>
                  <a:lnTo>
                    <a:pt x="17036035" y="2068957"/>
                  </a:lnTo>
                  <a:lnTo>
                    <a:pt x="225552" y="2068957"/>
                  </a:lnTo>
                  <a:lnTo>
                    <a:pt x="225552" y="2049907"/>
                  </a:lnTo>
                  <a:lnTo>
                    <a:pt x="225552" y="2068957"/>
                  </a:lnTo>
                  <a:cubicBezTo>
                    <a:pt x="101219" y="2068957"/>
                    <a:pt x="0" y="1969770"/>
                    <a:pt x="0" y="1846834"/>
                  </a:cubicBezTo>
                  <a:lnTo>
                    <a:pt x="0" y="222123"/>
                  </a:lnTo>
                  <a:lnTo>
                    <a:pt x="19050" y="222123"/>
                  </a:lnTo>
                  <a:lnTo>
                    <a:pt x="0" y="222123"/>
                  </a:lnTo>
                  <a:moveTo>
                    <a:pt x="38100" y="222123"/>
                  </a:moveTo>
                  <a:lnTo>
                    <a:pt x="38100" y="1846834"/>
                  </a:lnTo>
                  <a:lnTo>
                    <a:pt x="19050" y="1846834"/>
                  </a:lnTo>
                  <a:lnTo>
                    <a:pt x="38100" y="1846834"/>
                  </a:lnTo>
                  <a:cubicBezTo>
                    <a:pt x="38100" y="1948180"/>
                    <a:pt x="121666" y="2030857"/>
                    <a:pt x="225552" y="2030857"/>
                  </a:cubicBezTo>
                  <a:lnTo>
                    <a:pt x="17036035" y="2030857"/>
                  </a:lnTo>
                  <a:cubicBezTo>
                    <a:pt x="17139794" y="2030857"/>
                    <a:pt x="17223487" y="1948180"/>
                    <a:pt x="17223487" y="1846834"/>
                  </a:cubicBezTo>
                  <a:lnTo>
                    <a:pt x="17223487" y="222123"/>
                  </a:lnTo>
                  <a:cubicBezTo>
                    <a:pt x="17223487" y="120777"/>
                    <a:pt x="17139921" y="38100"/>
                    <a:pt x="17036035" y="38100"/>
                  </a:cubicBezTo>
                  <a:lnTo>
                    <a:pt x="225552" y="38100"/>
                  </a:lnTo>
                  <a:lnTo>
                    <a:pt x="225552" y="19050"/>
                  </a:lnTo>
                  <a:lnTo>
                    <a:pt x="225552" y="38100"/>
                  </a:lnTo>
                  <a:cubicBezTo>
                    <a:pt x="121666" y="38100"/>
                    <a:pt x="38100" y="120777"/>
                    <a:pt x="38100" y="222123"/>
                  </a:cubicBezTo>
                  <a:close/>
                </a:path>
              </a:pathLst>
            </a:custGeom>
            <a:solidFill>
              <a:srgbClr val="FFFFFF"/>
            </a:solidFill>
          </p:spPr>
        </p:sp>
      </p:grpSp>
      <p:sp>
        <p:nvSpPr>
          <p:cNvPr id="15" name="TextBox 15"/>
          <p:cNvSpPr txBox="1"/>
          <p:nvPr/>
        </p:nvSpPr>
        <p:spPr>
          <a:xfrm>
            <a:off x="3410984" y="7304452"/>
            <a:ext cx="12723416" cy="1237107"/>
          </a:xfrm>
          <a:prstGeom prst="rect">
            <a:avLst/>
          </a:prstGeom>
        </p:spPr>
        <p:txBody>
          <a:bodyPr lIns="0" tIns="0" rIns="0" bIns="0" rtlCol="0" anchor="t">
            <a:spAutoFit/>
          </a:bodyPr>
          <a:lstStyle/>
          <a:p>
            <a:pPr algn="l">
              <a:lnSpc>
                <a:spcPts val="3293"/>
              </a:lnSpc>
            </a:pPr>
            <a:r>
              <a:rPr lang="en-US" sz="3049" spc="-121">
                <a:solidFill>
                  <a:srgbClr val="000000"/>
                </a:solidFill>
                <a:latin typeface="Open Sans Bold"/>
              </a:rPr>
              <a:t>Efficient Memory Utilization: </a:t>
            </a:r>
            <a:r>
              <a:rPr lang="en-US" sz="3049" spc="-121">
                <a:solidFill>
                  <a:srgbClr val="FFFFFF"/>
                </a:solidFill>
                <a:latin typeface="Open Sans"/>
              </a:rPr>
              <a:t>Multi list organization can help in efficient memory utilization since the data items are stored in a single record or entity, minimizing the need for multiple data structures.</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sp>
        <p:nvSpPr>
          <p:cNvPr id="3" name="TextBox 3"/>
          <p:cNvSpPr txBox="1"/>
          <p:nvPr/>
        </p:nvSpPr>
        <p:spPr>
          <a:xfrm>
            <a:off x="1120141" y="960120"/>
            <a:ext cx="15014258" cy="1057275"/>
          </a:xfrm>
          <a:prstGeom prst="rect">
            <a:avLst/>
          </a:prstGeom>
        </p:spPr>
        <p:txBody>
          <a:bodyPr lIns="0" tIns="0" rIns="0" bIns="0" rtlCol="0" anchor="t">
            <a:spAutoFit/>
          </a:bodyPr>
          <a:lstStyle/>
          <a:p>
            <a:pPr algn="l">
              <a:lnSpc>
                <a:spcPts val="8399"/>
              </a:lnSpc>
            </a:pPr>
            <a:r>
              <a:rPr lang="en-US" sz="6999" spc="-278">
                <a:solidFill>
                  <a:srgbClr val="FFFFFF"/>
                </a:solidFill>
                <a:latin typeface="Open Sans Bold"/>
              </a:rPr>
              <a:t>Disadvantages</a:t>
            </a:r>
          </a:p>
        </p:txBody>
      </p:sp>
      <p:grpSp>
        <p:nvGrpSpPr>
          <p:cNvPr id="4" name="Group 4"/>
          <p:cNvGrpSpPr/>
          <p:nvPr/>
        </p:nvGrpSpPr>
        <p:grpSpPr>
          <a:xfrm>
            <a:off x="1082993" y="2512410"/>
            <a:ext cx="15321457" cy="1701755"/>
            <a:chOff x="0" y="0"/>
            <a:chExt cx="20428609" cy="2269006"/>
          </a:xfrm>
        </p:grpSpPr>
        <p:sp>
          <p:nvSpPr>
            <p:cNvPr id="5" name="Freeform 5"/>
            <p:cNvSpPr/>
            <p:nvPr/>
          </p:nvSpPr>
          <p:spPr>
            <a:xfrm>
              <a:off x="61091" y="11264"/>
              <a:ext cx="20306277" cy="2246506"/>
            </a:xfrm>
            <a:custGeom>
              <a:avLst/>
              <a:gdLst/>
              <a:ahLst/>
              <a:cxnLst/>
              <a:rect l="l" t="t" r="r" b="b"/>
              <a:pathLst>
                <a:path w="20306277" h="2246506">
                  <a:moveTo>
                    <a:pt x="0" y="0"/>
                  </a:moveTo>
                  <a:lnTo>
                    <a:pt x="20306277" y="0"/>
                  </a:lnTo>
                  <a:lnTo>
                    <a:pt x="20306277" y="2246507"/>
                  </a:lnTo>
                  <a:lnTo>
                    <a:pt x="0" y="2246507"/>
                  </a:lnTo>
                  <a:close/>
                </a:path>
              </a:pathLst>
            </a:custGeom>
            <a:solidFill>
              <a:srgbClr val="DD9D31"/>
            </a:solidFill>
          </p:spPr>
        </p:sp>
        <p:sp>
          <p:nvSpPr>
            <p:cNvPr id="6" name="Freeform 6"/>
            <p:cNvSpPr/>
            <p:nvPr/>
          </p:nvSpPr>
          <p:spPr>
            <a:xfrm>
              <a:off x="0" y="0"/>
              <a:ext cx="20428458" cy="2269054"/>
            </a:xfrm>
            <a:custGeom>
              <a:avLst/>
              <a:gdLst/>
              <a:ahLst/>
              <a:cxnLst/>
              <a:rect l="l" t="t" r="r" b="b"/>
              <a:pathLst>
                <a:path w="20428458" h="2269054">
                  <a:moveTo>
                    <a:pt x="61091" y="0"/>
                  </a:moveTo>
                  <a:lnTo>
                    <a:pt x="20367368" y="0"/>
                  </a:lnTo>
                  <a:cubicBezTo>
                    <a:pt x="20401172" y="0"/>
                    <a:pt x="20428458" y="5031"/>
                    <a:pt x="20428458" y="11264"/>
                  </a:cubicBezTo>
                  <a:lnTo>
                    <a:pt x="20428458" y="2257771"/>
                  </a:lnTo>
                  <a:cubicBezTo>
                    <a:pt x="20428458" y="2264003"/>
                    <a:pt x="20401172" y="2269054"/>
                    <a:pt x="20367368" y="2269054"/>
                  </a:cubicBezTo>
                  <a:lnTo>
                    <a:pt x="61091" y="2269054"/>
                  </a:lnTo>
                  <a:cubicBezTo>
                    <a:pt x="27287" y="2269054"/>
                    <a:pt x="0" y="2264003"/>
                    <a:pt x="0" y="2257771"/>
                  </a:cubicBezTo>
                  <a:lnTo>
                    <a:pt x="0" y="11264"/>
                  </a:lnTo>
                  <a:cubicBezTo>
                    <a:pt x="0" y="5031"/>
                    <a:pt x="27287" y="0"/>
                    <a:pt x="61091" y="0"/>
                  </a:cubicBezTo>
                  <a:moveTo>
                    <a:pt x="61091" y="22528"/>
                  </a:moveTo>
                  <a:lnTo>
                    <a:pt x="61091" y="11264"/>
                  </a:lnTo>
                  <a:lnTo>
                    <a:pt x="122182" y="11264"/>
                  </a:lnTo>
                  <a:lnTo>
                    <a:pt x="122182" y="2257771"/>
                  </a:lnTo>
                  <a:lnTo>
                    <a:pt x="61091" y="2257771"/>
                  </a:lnTo>
                  <a:lnTo>
                    <a:pt x="61091" y="2246506"/>
                  </a:lnTo>
                  <a:lnTo>
                    <a:pt x="20367368" y="2246506"/>
                  </a:lnTo>
                  <a:lnTo>
                    <a:pt x="20367368" y="2257771"/>
                  </a:lnTo>
                  <a:lnTo>
                    <a:pt x="20306277" y="2257771"/>
                  </a:lnTo>
                  <a:lnTo>
                    <a:pt x="20306277" y="11264"/>
                  </a:lnTo>
                  <a:lnTo>
                    <a:pt x="20367368" y="11264"/>
                  </a:lnTo>
                  <a:lnTo>
                    <a:pt x="20367368" y="22528"/>
                  </a:lnTo>
                  <a:lnTo>
                    <a:pt x="61091" y="22528"/>
                  </a:lnTo>
                  <a:close/>
                </a:path>
              </a:pathLst>
            </a:custGeom>
            <a:solidFill>
              <a:srgbClr val="FFFFFF"/>
            </a:solidFill>
          </p:spPr>
        </p:sp>
      </p:grpSp>
      <p:sp>
        <p:nvSpPr>
          <p:cNvPr id="7" name="TextBox 7"/>
          <p:cNvSpPr txBox="1"/>
          <p:nvPr/>
        </p:nvSpPr>
        <p:spPr>
          <a:xfrm>
            <a:off x="1594281" y="2877893"/>
            <a:ext cx="14065978" cy="1018413"/>
          </a:xfrm>
          <a:prstGeom prst="rect">
            <a:avLst/>
          </a:prstGeom>
        </p:spPr>
        <p:txBody>
          <a:bodyPr lIns="0" tIns="0" rIns="0" bIns="0" rtlCol="0" anchor="t">
            <a:spAutoFit/>
          </a:bodyPr>
          <a:lstStyle/>
          <a:p>
            <a:pPr algn="ctr">
              <a:lnSpc>
                <a:spcPts val="3995"/>
              </a:lnSpc>
            </a:pPr>
            <a:r>
              <a:rPr lang="en-US" sz="3699" spc="-147">
                <a:solidFill>
                  <a:srgbClr val="000000"/>
                </a:solidFill>
                <a:latin typeface="Open Sans Bold"/>
              </a:rPr>
              <a:t>Complexity : </a:t>
            </a:r>
            <a:r>
              <a:rPr lang="en-US" sz="3699" spc="-147">
                <a:solidFill>
                  <a:srgbClr val="FFFFFF"/>
                </a:solidFill>
                <a:latin typeface="Open Sans"/>
              </a:rPr>
              <a:t>The implementation of multi list organization can be complex, especially for large and complex data structures.</a:t>
            </a:r>
          </a:p>
        </p:txBody>
      </p:sp>
      <p:grpSp>
        <p:nvGrpSpPr>
          <p:cNvPr id="8" name="Group 8"/>
          <p:cNvGrpSpPr/>
          <p:nvPr/>
        </p:nvGrpSpPr>
        <p:grpSpPr>
          <a:xfrm>
            <a:off x="1120141" y="4452536"/>
            <a:ext cx="15284308" cy="1979785"/>
            <a:chOff x="0" y="0"/>
            <a:chExt cx="20379077" cy="2639714"/>
          </a:xfrm>
        </p:grpSpPr>
        <p:sp>
          <p:nvSpPr>
            <p:cNvPr id="9" name="Freeform 9"/>
            <p:cNvSpPr/>
            <p:nvPr/>
          </p:nvSpPr>
          <p:spPr>
            <a:xfrm>
              <a:off x="60943" y="13104"/>
              <a:ext cx="20257040" cy="2613538"/>
            </a:xfrm>
            <a:custGeom>
              <a:avLst/>
              <a:gdLst/>
              <a:ahLst/>
              <a:cxnLst/>
              <a:rect l="l" t="t" r="r" b="b"/>
              <a:pathLst>
                <a:path w="20257040" h="2613538">
                  <a:moveTo>
                    <a:pt x="0" y="0"/>
                  </a:moveTo>
                  <a:lnTo>
                    <a:pt x="20257040" y="0"/>
                  </a:lnTo>
                  <a:lnTo>
                    <a:pt x="20257040" y="2613538"/>
                  </a:lnTo>
                  <a:lnTo>
                    <a:pt x="0" y="2613538"/>
                  </a:lnTo>
                  <a:close/>
                </a:path>
              </a:pathLst>
            </a:custGeom>
            <a:solidFill>
              <a:srgbClr val="49E02F"/>
            </a:solidFill>
          </p:spPr>
        </p:sp>
        <p:sp>
          <p:nvSpPr>
            <p:cNvPr id="10" name="Freeform 10"/>
            <p:cNvSpPr/>
            <p:nvPr/>
          </p:nvSpPr>
          <p:spPr>
            <a:xfrm>
              <a:off x="0" y="0"/>
              <a:ext cx="20378927" cy="2639762"/>
            </a:xfrm>
            <a:custGeom>
              <a:avLst/>
              <a:gdLst/>
              <a:ahLst/>
              <a:cxnLst/>
              <a:rect l="l" t="t" r="r" b="b"/>
              <a:pathLst>
                <a:path w="20378927" h="2639762">
                  <a:moveTo>
                    <a:pt x="60943" y="0"/>
                  </a:moveTo>
                  <a:lnTo>
                    <a:pt x="20317983" y="0"/>
                  </a:lnTo>
                  <a:cubicBezTo>
                    <a:pt x="20351705" y="0"/>
                    <a:pt x="20378927" y="5853"/>
                    <a:pt x="20378927" y="13104"/>
                  </a:cubicBezTo>
                  <a:lnTo>
                    <a:pt x="20378927" y="2626642"/>
                  </a:lnTo>
                  <a:cubicBezTo>
                    <a:pt x="20378927" y="2633893"/>
                    <a:pt x="20351705" y="2639762"/>
                    <a:pt x="20317983" y="2639762"/>
                  </a:cubicBezTo>
                  <a:lnTo>
                    <a:pt x="60943" y="2639762"/>
                  </a:lnTo>
                  <a:cubicBezTo>
                    <a:pt x="27221" y="2639762"/>
                    <a:pt x="0" y="2633893"/>
                    <a:pt x="0" y="2626642"/>
                  </a:cubicBezTo>
                  <a:lnTo>
                    <a:pt x="0" y="13104"/>
                  </a:lnTo>
                  <a:cubicBezTo>
                    <a:pt x="0" y="5853"/>
                    <a:pt x="27221" y="0"/>
                    <a:pt x="60943" y="0"/>
                  </a:cubicBezTo>
                  <a:moveTo>
                    <a:pt x="60943" y="26209"/>
                  </a:moveTo>
                  <a:lnTo>
                    <a:pt x="60943" y="13104"/>
                  </a:lnTo>
                  <a:lnTo>
                    <a:pt x="121886" y="13104"/>
                  </a:lnTo>
                  <a:lnTo>
                    <a:pt x="121886" y="2626642"/>
                  </a:lnTo>
                  <a:lnTo>
                    <a:pt x="60943" y="2626642"/>
                  </a:lnTo>
                  <a:lnTo>
                    <a:pt x="60943" y="2613538"/>
                  </a:lnTo>
                  <a:lnTo>
                    <a:pt x="20317983" y="2613538"/>
                  </a:lnTo>
                  <a:lnTo>
                    <a:pt x="20317983" y="2626642"/>
                  </a:lnTo>
                  <a:lnTo>
                    <a:pt x="20257041" y="2626642"/>
                  </a:lnTo>
                  <a:lnTo>
                    <a:pt x="20257041" y="13104"/>
                  </a:lnTo>
                  <a:lnTo>
                    <a:pt x="20317983" y="13104"/>
                  </a:lnTo>
                  <a:lnTo>
                    <a:pt x="20317983" y="26209"/>
                  </a:lnTo>
                  <a:lnTo>
                    <a:pt x="60943" y="26209"/>
                  </a:lnTo>
                  <a:close/>
                </a:path>
              </a:pathLst>
            </a:custGeom>
            <a:solidFill>
              <a:srgbClr val="FFFFFF"/>
            </a:solidFill>
          </p:spPr>
        </p:sp>
      </p:grpSp>
      <p:sp>
        <p:nvSpPr>
          <p:cNvPr id="11" name="TextBox 11"/>
          <p:cNvSpPr txBox="1"/>
          <p:nvPr/>
        </p:nvSpPr>
        <p:spPr>
          <a:xfrm>
            <a:off x="1366618" y="4785444"/>
            <a:ext cx="14145658" cy="1374716"/>
          </a:xfrm>
          <a:prstGeom prst="rect">
            <a:avLst/>
          </a:prstGeom>
        </p:spPr>
        <p:txBody>
          <a:bodyPr lIns="0" tIns="0" rIns="0" bIns="0" rtlCol="0" anchor="t">
            <a:spAutoFit/>
          </a:bodyPr>
          <a:lstStyle/>
          <a:p>
            <a:pPr algn="ctr">
              <a:lnSpc>
                <a:spcPts val="3646"/>
              </a:lnSpc>
            </a:pPr>
            <a:r>
              <a:rPr lang="en-US" sz="3375" spc="-134">
                <a:solidFill>
                  <a:srgbClr val="000000"/>
                </a:solidFill>
                <a:latin typeface="Open Sans Bold"/>
              </a:rPr>
              <a:t>Limited Scalability : </a:t>
            </a:r>
            <a:r>
              <a:rPr lang="en-US" sz="3375" spc="-134">
                <a:solidFill>
                  <a:srgbClr val="FFFFFF"/>
                </a:solidFill>
                <a:latin typeface="Open Sans"/>
              </a:rPr>
              <a:t>Multi list organization can be limited in scalability, especially when dealing with a large amount of data since storing all the data in a single record or entity can lead to performance issues.</a:t>
            </a:r>
          </a:p>
        </p:txBody>
      </p:sp>
      <p:grpSp>
        <p:nvGrpSpPr>
          <p:cNvPr id="12" name="Group 12"/>
          <p:cNvGrpSpPr/>
          <p:nvPr/>
        </p:nvGrpSpPr>
        <p:grpSpPr>
          <a:xfrm>
            <a:off x="1120141" y="6670446"/>
            <a:ext cx="15284308" cy="2065333"/>
            <a:chOff x="0" y="0"/>
            <a:chExt cx="20379077" cy="2753777"/>
          </a:xfrm>
        </p:grpSpPr>
        <p:sp>
          <p:nvSpPr>
            <p:cNvPr id="13" name="Freeform 13"/>
            <p:cNvSpPr/>
            <p:nvPr/>
          </p:nvSpPr>
          <p:spPr>
            <a:xfrm>
              <a:off x="60943" y="13671"/>
              <a:ext cx="20257040" cy="2726471"/>
            </a:xfrm>
            <a:custGeom>
              <a:avLst/>
              <a:gdLst/>
              <a:ahLst/>
              <a:cxnLst/>
              <a:rect l="l" t="t" r="r" b="b"/>
              <a:pathLst>
                <a:path w="20257040" h="2726471">
                  <a:moveTo>
                    <a:pt x="0" y="0"/>
                  </a:moveTo>
                  <a:lnTo>
                    <a:pt x="20257040" y="0"/>
                  </a:lnTo>
                  <a:lnTo>
                    <a:pt x="20257040" y="2726470"/>
                  </a:lnTo>
                  <a:lnTo>
                    <a:pt x="0" y="2726470"/>
                  </a:lnTo>
                  <a:close/>
                </a:path>
              </a:pathLst>
            </a:custGeom>
            <a:solidFill>
              <a:srgbClr val="47C1E2"/>
            </a:solidFill>
          </p:spPr>
        </p:sp>
        <p:sp>
          <p:nvSpPr>
            <p:cNvPr id="14" name="Freeform 14"/>
            <p:cNvSpPr/>
            <p:nvPr/>
          </p:nvSpPr>
          <p:spPr>
            <a:xfrm>
              <a:off x="0" y="0"/>
              <a:ext cx="20378927" cy="2753826"/>
            </a:xfrm>
            <a:custGeom>
              <a:avLst/>
              <a:gdLst/>
              <a:ahLst/>
              <a:cxnLst/>
              <a:rect l="l" t="t" r="r" b="b"/>
              <a:pathLst>
                <a:path w="20378927" h="2753826">
                  <a:moveTo>
                    <a:pt x="60943" y="0"/>
                  </a:moveTo>
                  <a:lnTo>
                    <a:pt x="20317983" y="0"/>
                  </a:lnTo>
                  <a:cubicBezTo>
                    <a:pt x="20351705" y="0"/>
                    <a:pt x="20378927" y="6106"/>
                    <a:pt x="20378927" y="13671"/>
                  </a:cubicBezTo>
                  <a:lnTo>
                    <a:pt x="20378927" y="2740141"/>
                  </a:lnTo>
                  <a:cubicBezTo>
                    <a:pt x="20378927" y="2747706"/>
                    <a:pt x="20351705" y="2753826"/>
                    <a:pt x="20317983" y="2753826"/>
                  </a:cubicBezTo>
                  <a:lnTo>
                    <a:pt x="60943" y="2753826"/>
                  </a:lnTo>
                  <a:cubicBezTo>
                    <a:pt x="27221" y="2753826"/>
                    <a:pt x="0" y="2747706"/>
                    <a:pt x="0" y="2740141"/>
                  </a:cubicBezTo>
                  <a:lnTo>
                    <a:pt x="0" y="13671"/>
                  </a:lnTo>
                  <a:cubicBezTo>
                    <a:pt x="0" y="6106"/>
                    <a:pt x="27221" y="0"/>
                    <a:pt x="60943" y="0"/>
                  </a:cubicBezTo>
                  <a:moveTo>
                    <a:pt x="60943" y="27341"/>
                  </a:moveTo>
                  <a:lnTo>
                    <a:pt x="60943" y="13671"/>
                  </a:lnTo>
                  <a:lnTo>
                    <a:pt x="121886" y="13671"/>
                  </a:lnTo>
                  <a:lnTo>
                    <a:pt x="121886" y="2740141"/>
                  </a:lnTo>
                  <a:lnTo>
                    <a:pt x="60943" y="2740141"/>
                  </a:lnTo>
                  <a:lnTo>
                    <a:pt x="60943" y="2726471"/>
                  </a:lnTo>
                  <a:lnTo>
                    <a:pt x="20317983" y="2726471"/>
                  </a:lnTo>
                  <a:lnTo>
                    <a:pt x="20317983" y="2740141"/>
                  </a:lnTo>
                  <a:lnTo>
                    <a:pt x="20257041" y="2740141"/>
                  </a:lnTo>
                  <a:lnTo>
                    <a:pt x="20257041" y="13671"/>
                  </a:lnTo>
                  <a:lnTo>
                    <a:pt x="20317983" y="13671"/>
                  </a:lnTo>
                  <a:lnTo>
                    <a:pt x="20317983" y="27341"/>
                  </a:lnTo>
                  <a:lnTo>
                    <a:pt x="60943" y="27341"/>
                  </a:lnTo>
                  <a:close/>
                </a:path>
              </a:pathLst>
            </a:custGeom>
            <a:solidFill>
              <a:srgbClr val="FFFFFF"/>
            </a:solidFill>
          </p:spPr>
        </p:sp>
      </p:grpSp>
      <p:sp>
        <p:nvSpPr>
          <p:cNvPr id="15" name="TextBox 15"/>
          <p:cNvSpPr txBox="1"/>
          <p:nvPr/>
        </p:nvSpPr>
        <p:spPr>
          <a:xfrm>
            <a:off x="2016198" y="7013346"/>
            <a:ext cx="13222144" cy="1464564"/>
          </a:xfrm>
          <a:prstGeom prst="rect">
            <a:avLst/>
          </a:prstGeom>
        </p:spPr>
        <p:txBody>
          <a:bodyPr lIns="0" tIns="0" rIns="0" bIns="0" rtlCol="0" anchor="t">
            <a:spAutoFit/>
          </a:bodyPr>
          <a:lstStyle/>
          <a:p>
            <a:pPr algn="ctr">
              <a:lnSpc>
                <a:spcPts val="3887"/>
              </a:lnSpc>
            </a:pPr>
            <a:r>
              <a:rPr lang="en-US" sz="3599" spc="-143">
                <a:solidFill>
                  <a:srgbClr val="000000"/>
                </a:solidFill>
                <a:latin typeface="Open Sans Bold"/>
              </a:rPr>
              <a:t>Higher Processing Time : </a:t>
            </a:r>
            <a:r>
              <a:rPr lang="en-US" sz="3599" spc="-143">
                <a:solidFill>
                  <a:srgbClr val="FFFFFF"/>
                </a:solidFill>
                <a:latin typeface="Open Sans"/>
              </a:rPr>
              <a:t>Since related data items are stored within a single record or entity, it can lead to increased processing time when accessing and manipulating the data.</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sp>
        <p:nvSpPr>
          <p:cNvPr id="3" name="TextBox 3"/>
          <p:cNvSpPr txBox="1"/>
          <p:nvPr/>
        </p:nvSpPr>
        <p:spPr>
          <a:xfrm>
            <a:off x="416547" y="284202"/>
            <a:ext cx="15014258" cy="2075687"/>
          </a:xfrm>
          <a:prstGeom prst="rect">
            <a:avLst/>
          </a:prstGeom>
        </p:spPr>
        <p:txBody>
          <a:bodyPr lIns="0" tIns="0" rIns="0" bIns="0" rtlCol="0" anchor="t">
            <a:spAutoFit/>
          </a:bodyPr>
          <a:lstStyle/>
          <a:p>
            <a:pPr algn="l">
              <a:lnSpc>
                <a:spcPts val="8045"/>
              </a:lnSpc>
            </a:pPr>
            <a:r>
              <a:rPr lang="en-US" sz="7449" spc="-296">
                <a:solidFill>
                  <a:srgbClr val="FFFFFF"/>
                </a:solidFill>
                <a:latin typeface="Open Sans Bold"/>
              </a:rPr>
              <a:t>Example</a:t>
            </a:r>
          </a:p>
          <a:p>
            <a:pPr algn="l">
              <a:lnSpc>
                <a:spcPts val="8045"/>
              </a:lnSpc>
            </a:pPr>
            <a:endParaRPr lang="en-US" sz="7449" spc="-296">
              <a:solidFill>
                <a:srgbClr val="FFFFFF"/>
              </a:solidFill>
              <a:latin typeface="Open Sans Bold"/>
            </a:endParaRPr>
          </a:p>
        </p:txBody>
      </p:sp>
      <p:graphicFrame>
        <p:nvGraphicFramePr>
          <p:cNvPr id="4" name="Table 4"/>
          <p:cNvGraphicFramePr>
            <a:graphicFrameLocks noGrp="1"/>
          </p:cNvGraphicFramePr>
          <p:nvPr/>
        </p:nvGraphicFramePr>
        <p:xfrm>
          <a:off x="1380496" y="2195528"/>
          <a:ext cx="13086359" cy="5631282"/>
        </p:xfrm>
        <a:graphic>
          <a:graphicData uri="http://schemas.openxmlformats.org/drawingml/2006/table">
            <a:tbl>
              <a:tblPr/>
              <a:tblGrid>
                <a:gridCol w="1767795">
                  <a:extLst>
                    <a:ext uri="{9D8B030D-6E8A-4147-A177-3AD203B41FA5}">
                      <a16:colId xmlns:a16="http://schemas.microsoft.com/office/drawing/2014/main" val="20000"/>
                    </a:ext>
                  </a:extLst>
                </a:gridCol>
                <a:gridCol w="1745836">
                  <a:extLst>
                    <a:ext uri="{9D8B030D-6E8A-4147-A177-3AD203B41FA5}">
                      <a16:colId xmlns:a16="http://schemas.microsoft.com/office/drawing/2014/main" val="20001"/>
                    </a:ext>
                  </a:extLst>
                </a:gridCol>
                <a:gridCol w="1985193">
                  <a:extLst>
                    <a:ext uri="{9D8B030D-6E8A-4147-A177-3AD203B41FA5}">
                      <a16:colId xmlns:a16="http://schemas.microsoft.com/office/drawing/2014/main" val="20002"/>
                    </a:ext>
                  </a:extLst>
                </a:gridCol>
                <a:gridCol w="1444334">
                  <a:extLst>
                    <a:ext uri="{9D8B030D-6E8A-4147-A177-3AD203B41FA5}">
                      <a16:colId xmlns:a16="http://schemas.microsoft.com/office/drawing/2014/main" val="20003"/>
                    </a:ext>
                  </a:extLst>
                </a:gridCol>
                <a:gridCol w="1811444">
                  <a:extLst>
                    <a:ext uri="{9D8B030D-6E8A-4147-A177-3AD203B41FA5}">
                      <a16:colId xmlns:a16="http://schemas.microsoft.com/office/drawing/2014/main" val="20004"/>
                    </a:ext>
                  </a:extLst>
                </a:gridCol>
                <a:gridCol w="1745836">
                  <a:extLst>
                    <a:ext uri="{9D8B030D-6E8A-4147-A177-3AD203B41FA5}">
                      <a16:colId xmlns:a16="http://schemas.microsoft.com/office/drawing/2014/main" val="20005"/>
                    </a:ext>
                  </a:extLst>
                </a:gridCol>
                <a:gridCol w="2585921">
                  <a:extLst>
                    <a:ext uri="{9D8B030D-6E8A-4147-A177-3AD203B41FA5}">
                      <a16:colId xmlns:a16="http://schemas.microsoft.com/office/drawing/2014/main" val="20006"/>
                    </a:ext>
                  </a:extLst>
                </a:gridCol>
              </a:tblGrid>
              <a:tr h="1193145">
                <a:tc>
                  <a:txBody>
                    <a:bodyPr/>
                    <a:lstStyle/>
                    <a:p>
                      <a:pPr algn="l">
                        <a:lnSpc>
                          <a:spcPts val="3419"/>
                        </a:lnSpc>
                        <a:defRPr/>
                      </a:pPr>
                      <a:r>
                        <a:rPr lang="en-US" sz="2850" spc="-113">
                          <a:solidFill>
                            <a:srgbClr val="FFFFFF"/>
                          </a:solidFill>
                          <a:latin typeface="Open Sans"/>
                        </a:rPr>
                        <a:t>Student ID</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Name</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Address</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Age</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Courses</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Grades</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Activities</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extLst>
                  <a:ext uri="{0D108BD9-81ED-4DB2-BD59-A6C34878D82A}">
                    <a16:rowId xmlns:a16="http://schemas.microsoft.com/office/drawing/2014/main" val="10000"/>
                  </a:ext>
                </a:extLst>
              </a:tr>
              <a:tr h="1622496">
                <a:tc>
                  <a:txBody>
                    <a:bodyPr/>
                    <a:lstStyle/>
                    <a:p>
                      <a:pPr algn="l">
                        <a:lnSpc>
                          <a:spcPts val="3419"/>
                        </a:lnSpc>
                        <a:defRPr/>
                      </a:pPr>
                      <a:r>
                        <a:rPr lang="en-US" sz="2850" spc="-113">
                          <a:solidFill>
                            <a:srgbClr val="FFFFFF"/>
                          </a:solidFill>
                          <a:latin typeface="Open Sans"/>
                        </a:rPr>
                        <a:t>001</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John</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123 Main St</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18</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{CSC101, ENG101, MAT101}</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{A, B, A}</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{Chess Club, Debate Team}</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extLst>
                  <a:ext uri="{0D108BD9-81ED-4DB2-BD59-A6C34878D82A}">
                    <a16:rowId xmlns:a16="http://schemas.microsoft.com/office/drawing/2014/main" val="10001"/>
                  </a:ext>
                </a:extLst>
              </a:tr>
              <a:tr h="1193145">
                <a:tc>
                  <a:txBody>
                    <a:bodyPr/>
                    <a:lstStyle/>
                    <a:p>
                      <a:pPr algn="l">
                        <a:lnSpc>
                          <a:spcPts val="3419"/>
                        </a:lnSpc>
                        <a:defRPr/>
                      </a:pPr>
                      <a:r>
                        <a:rPr lang="en-US" sz="2850" spc="-113">
                          <a:solidFill>
                            <a:srgbClr val="FFFFFF"/>
                          </a:solidFill>
                          <a:latin typeface="Open Sans"/>
                        </a:rPr>
                        <a:t>002</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419"/>
                        </a:lnSpc>
                        <a:defRPr/>
                      </a:pPr>
                      <a:r>
                        <a:rPr lang="en-US" sz="2850" spc="-113">
                          <a:solidFill>
                            <a:srgbClr val="FFFFFF"/>
                          </a:solidFill>
                          <a:latin typeface="Open Sans"/>
                        </a:rPr>
                        <a:t>Jane</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419"/>
                        </a:lnSpc>
                        <a:defRPr/>
                      </a:pPr>
                      <a:r>
                        <a:rPr lang="en-US" sz="2850" spc="-113">
                          <a:solidFill>
                            <a:srgbClr val="FFFFFF"/>
                          </a:solidFill>
                          <a:latin typeface="Open Sans"/>
                        </a:rPr>
                        <a:t>456 Elm St</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419"/>
                        </a:lnSpc>
                        <a:defRPr/>
                      </a:pPr>
                      <a:r>
                        <a:rPr lang="en-US" sz="2850" spc="-113">
                          <a:solidFill>
                            <a:srgbClr val="FFFFFF"/>
                          </a:solidFill>
                          <a:latin typeface="Open Sans"/>
                        </a:rPr>
                        <a:t>20</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419"/>
                        </a:lnSpc>
                        <a:defRPr/>
                      </a:pPr>
                      <a:r>
                        <a:rPr lang="en-US" sz="2850" spc="-113">
                          <a:solidFill>
                            <a:srgbClr val="FFFFFF"/>
                          </a:solidFill>
                          <a:latin typeface="Open Sans"/>
                        </a:rPr>
                        <a:t>{CSC201, MAT201}</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419"/>
                        </a:lnSpc>
                        <a:defRPr/>
                      </a:pPr>
                      <a:r>
                        <a:rPr lang="en-US" sz="2850" spc="-113">
                          <a:solidFill>
                            <a:srgbClr val="FFFFFF"/>
                          </a:solidFill>
                          <a:latin typeface="Open Sans"/>
                        </a:rPr>
                        <a:t>{C, A}</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419"/>
                        </a:lnSpc>
                        <a:defRPr/>
                      </a:pPr>
                      <a:r>
                        <a:rPr lang="en-US" sz="2850" spc="-113">
                          <a:solidFill>
                            <a:srgbClr val="FFFFFF"/>
                          </a:solidFill>
                          <a:latin typeface="Open Sans"/>
                        </a:rPr>
                        <a:t>{Volleyball Team}</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622496">
                <a:tc>
                  <a:txBody>
                    <a:bodyPr/>
                    <a:lstStyle/>
                    <a:p>
                      <a:pPr algn="l">
                        <a:lnSpc>
                          <a:spcPts val="3419"/>
                        </a:lnSpc>
                        <a:defRPr/>
                      </a:pPr>
                      <a:r>
                        <a:rPr lang="en-US" sz="2850" spc="-113">
                          <a:solidFill>
                            <a:srgbClr val="FFFFFF"/>
                          </a:solidFill>
                          <a:latin typeface="Open Sans"/>
                        </a:rPr>
                        <a:t>003</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Bob</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789 Oak St</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19</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{CSC101, ENG101, HIS101}</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{B, A, C}</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419"/>
                        </a:lnSpc>
                        <a:defRPr/>
                      </a:pPr>
                      <a:r>
                        <a:rPr lang="en-US" sz="2850" spc="-113">
                          <a:solidFill>
                            <a:srgbClr val="FFFFFF"/>
                          </a:solidFill>
                          <a:latin typeface="Open Sans"/>
                        </a:rPr>
                        <a:t>{Student Government}</a:t>
                      </a:r>
                      <a:endParaRPr lang="en-US" sz="1100"/>
                    </a:p>
                  </a:txBody>
                  <a:tcPr marL="96696" marR="96696" marT="96696" marB="96696"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pic>
        <p:nvPicPr>
          <p:cNvPr id="3" name="Picture 3"/>
          <p:cNvPicPr>
            <a:picLocks noChangeAspect="1"/>
          </p:cNvPicPr>
          <p:nvPr/>
        </p:nvPicPr>
        <p:blipFill>
          <a:blip r:embed="rId3"/>
          <a:srcRect t="7812" b="7812"/>
          <a:stretch>
            <a:fillRect/>
          </a:stretch>
        </p:blipFill>
        <p:spPr>
          <a:xfrm>
            <a:off x="0" y="0"/>
            <a:ext cx="18283238" cy="10284321"/>
          </a:xfrm>
          <a:prstGeom prst="rect">
            <a:avLst/>
          </a:prstGeom>
        </p:spPr>
      </p:pic>
      <p:pic>
        <p:nvPicPr>
          <p:cNvPr id="4" name="Picture 4"/>
          <p:cNvPicPr>
            <a:picLocks noChangeAspect="1"/>
          </p:cNvPicPr>
          <p:nvPr/>
        </p:nvPicPr>
        <p:blipFill>
          <a:blip r:embed="rId2"/>
          <a:srcRect/>
          <a:stretch>
            <a:fillRect/>
          </a:stretch>
        </p:blipFill>
        <p:spPr>
          <a:xfrm>
            <a:off x="4762" y="0"/>
            <a:ext cx="18283238" cy="1028432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9358301" y="3152017"/>
            <a:ext cx="8742389" cy="5923917"/>
          </a:xfrm>
          <a:prstGeom prst="rect">
            <a:avLst/>
          </a:prstGeom>
        </p:spPr>
      </p:pic>
      <p:sp>
        <p:nvSpPr>
          <p:cNvPr id="3" name="TextBox 3"/>
          <p:cNvSpPr txBox="1"/>
          <p:nvPr/>
        </p:nvSpPr>
        <p:spPr>
          <a:xfrm>
            <a:off x="1197048" y="2618727"/>
            <a:ext cx="18933125" cy="7343775"/>
          </a:xfrm>
          <a:prstGeom prst="rect">
            <a:avLst/>
          </a:prstGeom>
        </p:spPr>
        <p:txBody>
          <a:bodyPr lIns="0" tIns="0" rIns="0" bIns="0" rtlCol="0" anchor="t">
            <a:spAutoFit/>
          </a:bodyPr>
          <a:lstStyle/>
          <a:p>
            <a:pPr marL="802417" lvl="1" indent="-401209" algn="l">
              <a:lnSpc>
                <a:spcPts val="5320"/>
              </a:lnSpc>
              <a:buFont typeface="Arial"/>
              <a:buChar char="•"/>
            </a:pPr>
            <a:r>
              <a:rPr lang="en-US" sz="4433" spc="-176">
                <a:solidFill>
                  <a:srgbClr val="FFFFFF"/>
                </a:solidFill>
                <a:latin typeface="Open Sans"/>
              </a:rPr>
              <a:t>INTRODUCTION OF MULTI-KEY FILE ORGANIZATION</a:t>
            </a:r>
          </a:p>
          <a:p>
            <a:pPr marL="802417" lvl="1" indent="-401209" algn="l">
              <a:lnSpc>
                <a:spcPts val="5320"/>
              </a:lnSpc>
              <a:buFont typeface="Arial"/>
              <a:buChar char="•"/>
            </a:pPr>
            <a:r>
              <a:rPr lang="en-US" sz="4433" spc="-176">
                <a:solidFill>
                  <a:srgbClr val="FFFFFF"/>
                </a:solidFill>
                <a:latin typeface="Open Sans"/>
              </a:rPr>
              <a:t>USES </a:t>
            </a:r>
          </a:p>
          <a:p>
            <a:pPr marL="802417" lvl="1" indent="-401209" algn="l">
              <a:lnSpc>
                <a:spcPts val="5320"/>
              </a:lnSpc>
              <a:buFont typeface="Arial"/>
              <a:buChar char="•"/>
            </a:pPr>
            <a:r>
              <a:rPr lang="en-US" sz="4433" spc="-176">
                <a:solidFill>
                  <a:srgbClr val="FFFFFF"/>
                </a:solidFill>
                <a:latin typeface="Open Sans"/>
              </a:rPr>
              <a:t>CHARACTERSTICS</a:t>
            </a:r>
          </a:p>
          <a:p>
            <a:pPr marL="802417" lvl="1" indent="-401209" algn="l">
              <a:lnSpc>
                <a:spcPts val="5320"/>
              </a:lnSpc>
              <a:buFont typeface="Arial"/>
              <a:buChar char="•"/>
            </a:pPr>
            <a:r>
              <a:rPr lang="en-US" sz="4433" spc="-172">
                <a:solidFill>
                  <a:srgbClr val="FFFFFF"/>
                </a:solidFill>
                <a:latin typeface="Open Sans"/>
              </a:rPr>
              <a:t>EXAMPLE</a:t>
            </a:r>
          </a:p>
          <a:p>
            <a:pPr algn="l">
              <a:lnSpc>
                <a:spcPts val="5320"/>
              </a:lnSpc>
            </a:pPr>
            <a:endParaRPr lang="en-US" sz="4433" spc="-172">
              <a:solidFill>
                <a:srgbClr val="FFFFFF"/>
              </a:solidFill>
              <a:latin typeface="Open Sans"/>
            </a:endParaRPr>
          </a:p>
          <a:p>
            <a:pPr algn="l">
              <a:lnSpc>
                <a:spcPts val="5320"/>
              </a:lnSpc>
            </a:pPr>
            <a:r>
              <a:rPr lang="en-US" sz="4433" spc="-172">
                <a:solidFill>
                  <a:srgbClr val="FFFFFF"/>
                </a:solidFill>
                <a:latin typeface="Open Sans"/>
              </a:rPr>
              <a:t>    </a:t>
            </a:r>
            <a:r>
              <a:rPr lang="en-US" sz="4433" spc="-172">
                <a:solidFill>
                  <a:srgbClr val="FFFFFF"/>
                </a:solidFill>
                <a:latin typeface="Open Sans Bold"/>
              </a:rPr>
              <a:t>TECHNIQUES</a:t>
            </a:r>
          </a:p>
          <a:p>
            <a:pPr algn="l">
              <a:lnSpc>
                <a:spcPts val="5320"/>
              </a:lnSpc>
            </a:pPr>
            <a:endParaRPr lang="en-US" sz="4433" spc="-172">
              <a:solidFill>
                <a:srgbClr val="FFFFFF"/>
              </a:solidFill>
              <a:latin typeface="Open Sans Bold"/>
            </a:endParaRPr>
          </a:p>
          <a:p>
            <a:pPr marL="802417" lvl="1" indent="-401209" algn="l">
              <a:lnSpc>
                <a:spcPts val="5320"/>
              </a:lnSpc>
              <a:buFont typeface="Arial"/>
              <a:buChar char="•"/>
            </a:pPr>
            <a:r>
              <a:rPr lang="en-US" sz="4433" spc="-176">
                <a:solidFill>
                  <a:srgbClr val="FFFFFF"/>
                </a:solidFill>
                <a:latin typeface="Open Sans"/>
              </a:rPr>
              <a:t>INVERTED FILE ORGANIZATION</a:t>
            </a:r>
          </a:p>
          <a:p>
            <a:pPr marL="802417" lvl="1" indent="-401209" algn="l">
              <a:lnSpc>
                <a:spcPts val="5320"/>
              </a:lnSpc>
              <a:buFont typeface="Arial"/>
              <a:buChar char="•"/>
            </a:pPr>
            <a:r>
              <a:rPr lang="en-US" sz="4433" spc="-176">
                <a:solidFill>
                  <a:srgbClr val="FFFFFF"/>
                </a:solidFill>
                <a:latin typeface="Open Sans"/>
              </a:rPr>
              <a:t>MULTI-LIST ORGANIZATION</a:t>
            </a:r>
          </a:p>
          <a:p>
            <a:pPr marL="802417" lvl="1" indent="-401209" algn="l">
              <a:lnSpc>
                <a:spcPts val="5320"/>
              </a:lnSpc>
            </a:pPr>
            <a:endParaRPr lang="en-US" sz="4433" spc="-176">
              <a:solidFill>
                <a:srgbClr val="FFFFFF"/>
              </a:solidFill>
              <a:latin typeface="Open Sans"/>
            </a:endParaRPr>
          </a:p>
          <a:p>
            <a:pPr marL="802417" lvl="1" indent="-401209" algn="l">
              <a:lnSpc>
                <a:spcPts val="5320"/>
              </a:lnSpc>
            </a:pPr>
            <a:endParaRPr lang="en-US" sz="4433" spc="-176">
              <a:solidFill>
                <a:srgbClr val="FFFFFF"/>
              </a:solidFill>
              <a:latin typeface="Open Sans"/>
            </a:endParaRPr>
          </a:p>
        </p:txBody>
      </p:sp>
      <p:pic>
        <p:nvPicPr>
          <p:cNvPr id="4" name="Picture 4"/>
          <p:cNvPicPr>
            <a:picLocks noChangeAspect="1"/>
          </p:cNvPicPr>
          <p:nvPr/>
        </p:nvPicPr>
        <p:blipFill>
          <a:blip r:embed="rId3"/>
          <a:srcRect/>
          <a:stretch>
            <a:fillRect/>
          </a:stretch>
        </p:blipFill>
        <p:spPr>
          <a:xfrm>
            <a:off x="0" y="2679"/>
            <a:ext cx="18283238" cy="10284321"/>
          </a:xfrm>
          <a:prstGeom prst="rect">
            <a:avLst/>
          </a:prstGeom>
        </p:spPr>
      </p:pic>
      <p:sp>
        <p:nvSpPr>
          <p:cNvPr id="5" name="TextBox 5"/>
          <p:cNvSpPr txBox="1"/>
          <p:nvPr/>
        </p:nvSpPr>
        <p:spPr>
          <a:xfrm>
            <a:off x="1539240" y="960120"/>
            <a:ext cx="11529330" cy="914400"/>
          </a:xfrm>
          <a:prstGeom prst="rect">
            <a:avLst/>
          </a:prstGeom>
        </p:spPr>
        <p:txBody>
          <a:bodyPr lIns="0" tIns="0" rIns="0" bIns="0" rtlCol="0" anchor="t">
            <a:spAutoFit/>
          </a:bodyPr>
          <a:lstStyle/>
          <a:p>
            <a:pPr algn="l">
              <a:lnSpc>
                <a:spcPts val="7200"/>
              </a:lnSpc>
            </a:pPr>
            <a:r>
              <a:rPr lang="en-US" sz="6000" spc="-239">
                <a:solidFill>
                  <a:srgbClr val="FFFFFF"/>
                </a:solidFill>
                <a:latin typeface="Oilvare Base"/>
              </a:rPr>
              <a:t>AGENDA</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9050" y="0"/>
            <a:ext cx="18283238" cy="10284321"/>
          </a:xfrm>
          <a:prstGeom prst="rect">
            <a:avLst/>
          </a:prstGeom>
        </p:spPr>
      </p:pic>
      <p:grpSp>
        <p:nvGrpSpPr>
          <p:cNvPr id="3" name="Group 3"/>
          <p:cNvGrpSpPr/>
          <p:nvPr/>
        </p:nvGrpSpPr>
        <p:grpSpPr>
          <a:xfrm>
            <a:off x="695462" y="3722859"/>
            <a:ext cx="6540043" cy="4163356"/>
            <a:chOff x="0" y="0"/>
            <a:chExt cx="8720058" cy="5551142"/>
          </a:xfrm>
        </p:grpSpPr>
        <p:sp>
          <p:nvSpPr>
            <p:cNvPr id="4" name="Freeform 4"/>
            <p:cNvSpPr/>
            <p:nvPr/>
          </p:nvSpPr>
          <p:spPr>
            <a:xfrm>
              <a:off x="19050" y="19050"/>
              <a:ext cx="8681974" cy="5513070"/>
            </a:xfrm>
            <a:custGeom>
              <a:avLst/>
              <a:gdLst/>
              <a:ahLst/>
              <a:cxnLst/>
              <a:rect l="l" t="t" r="r" b="b"/>
              <a:pathLst>
                <a:path w="8681974" h="5513070">
                  <a:moveTo>
                    <a:pt x="0" y="551307"/>
                  </a:moveTo>
                  <a:cubicBezTo>
                    <a:pt x="0" y="246888"/>
                    <a:pt x="247396" y="0"/>
                    <a:pt x="552704" y="0"/>
                  </a:cubicBezTo>
                  <a:lnTo>
                    <a:pt x="8129270" y="0"/>
                  </a:lnTo>
                  <a:cubicBezTo>
                    <a:pt x="8434451" y="0"/>
                    <a:pt x="8681974" y="246888"/>
                    <a:pt x="8681974" y="551307"/>
                  </a:cubicBezTo>
                  <a:lnTo>
                    <a:pt x="8681974" y="4961763"/>
                  </a:lnTo>
                  <a:cubicBezTo>
                    <a:pt x="8681974" y="5266182"/>
                    <a:pt x="8434577" y="5513070"/>
                    <a:pt x="8129270" y="5513070"/>
                  </a:cubicBezTo>
                  <a:lnTo>
                    <a:pt x="552704" y="5513070"/>
                  </a:lnTo>
                  <a:cubicBezTo>
                    <a:pt x="247523" y="5513070"/>
                    <a:pt x="0" y="5266182"/>
                    <a:pt x="0" y="4961763"/>
                  </a:cubicBezTo>
                  <a:close/>
                </a:path>
              </a:pathLst>
            </a:custGeom>
            <a:solidFill>
              <a:srgbClr val="AC3EC1"/>
            </a:solidFill>
          </p:spPr>
        </p:sp>
        <p:sp>
          <p:nvSpPr>
            <p:cNvPr id="5" name="Freeform 5"/>
            <p:cNvSpPr/>
            <p:nvPr/>
          </p:nvSpPr>
          <p:spPr>
            <a:xfrm>
              <a:off x="0" y="0"/>
              <a:ext cx="8720074" cy="5551170"/>
            </a:xfrm>
            <a:custGeom>
              <a:avLst/>
              <a:gdLst/>
              <a:ahLst/>
              <a:cxnLst/>
              <a:rect l="l" t="t" r="r" b="b"/>
              <a:pathLst>
                <a:path w="8720074" h="5551170">
                  <a:moveTo>
                    <a:pt x="0" y="570357"/>
                  </a:moveTo>
                  <a:cubicBezTo>
                    <a:pt x="0" y="255270"/>
                    <a:pt x="256032" y="0"/>
                    <a:pt x="571754" y="0"/>
                  </a:cubicBezTo>
                  <a:lnTo>
                    <a:pt x="8148320" y="0"/>
                  </a:lnTo>
                  <a:lnTo>
                    <a:pt x="8148320" y="19050"/>
                  </a:lnTo>
                  <a:lnTo>
                    <a:pt x="8148320" y="0"/>
                  </a:lnTo>
                  <a:cubicBezTo>
                    <a:pt x="8464042" y="0"/>
                    <a:pt x="8720074" y="255270"/>
                    <a:pt x="8720074" y="570357"/>
                  </a:cubicBezTo>
                  <a:lnTo>
                    <a:pt x="8701024" y="570357"/>
                  </a:lnTo>
                  <a:lnTo>
                    <a:pt x="8720074" y="570357"/>
                  </a:lnTo>
                  <a:lnTo>
                    <a:pt x="8720074" y="4980813"/>
                  </a:lnTo>
                  <a:lnTo>
                    <a:pt x="8701024" y="4980813"/>
                  </a:lnTo>
                  <a:lnTo>
                    <a:pt x="8720074" y="4980813"/>
                  </a:lnTo>
                  <a:cubicBezTo>
                    <a:pt x="8720074" y="5295900"/>
                    <a:pt x="8464042" y="5551170"/>
                    <a:pt x="8148320" y="5551170"/>
                  </a:cubicBezTo>
                  <a:lnTo>
                    <a:pt x="8148320" y="5532120"/>
                  </a:lnTo>
                  <a:lnTo>
                    <a:pt x="8148320" y="5551170"/>
                  </a:lnTo>
                  <a:lnTo>
                    <a:pt x="571754" y="5551170"/>
                  </a:lnTo>
                  <a:lnTo>
                    <a:pt x="571754" y="5532120"/>
                  </a:lnTo>
                  <a:lnTo>
                    <a:pt x="571754" y="5551170"/>
                  </a:lnTo>
                  <a:cubicBezTo>
                    <a:pt x="256032" y="5551170"/>
                    <a:pt x="0" y="5295773"/>
                    <a:pt x="0" y="4980813"/>
                  </a:cubicBezTo>
                  <a:lnTo>
                    <a:pt x="0" y="570357"/>
                  </a:lnTo>
                  <a:lnTo>
                    <a:pt x="19050" y="570357"/>
                  </a:lnTo>
                  <a:lnTo>
                    <a:pt x="0" y="570357"/>
                  </a:lnTo>
                  <a:moveTo>
                    <a:pt x="38100" y="570357"/>
                  </a:moveTo>
                  <a:lnTo>
                    <a:pt x="38100" y="4980813"/>
                  </a:lnTo>
                  <a:lnTo>
                    <a:pt x="19050" y="4980813"/>
                  </a:lnTo>
                  <a:lnTo>
                    <a:pt x="38100" y="4980813"/>
                  </a:lnTo>
                  <a:cubicBezTo>
                    <a:pt x="38100" y="5274691"/>
                    <a:pt x="276987" y="5513070"/>
                    <a:pt x="571754" y="5513070"/>
                  </a:cubicBezTo>
                  <a:lnTo>
                    <a:pt x="8148320" y="5513070"/>
                  </a:lnTo>
                  <a:cubicBezTo>
                    <a:pt x="8443087" y="5513070"/>
                    <a:pt x="8681974" y="5274691"/>
                    <a:pt x="8681974" y="4980813"/>
                  </a:cubicBezTo>
                  <a:lnTo>
                    <a:pt x="8681974" y="570357"/>
                  </a:lnTo>
                  <a:cubicBezTo>
                    <a:pt x="8681974" y="276479"/>
                    <a:pt x="8443087" y="38100"/>
                    <a:pt x="8148320" y="38100"/>
                  </a:cubicBezTo>
                  <a:lnTo>
                    <a:pt x="571754" y="38100"/>
                  </a:lnTo>
                  <a:lnTo>
                    <a:pt x="571754" y="19050"/>
                  </a:lnTo>
                  <a:lnTo>
                    <a:pt x="571754" y="38100"/>
                  </a:lnTo>
                  <a:cubicBezTo>
                    <a:pt x="276987" y="38100"/>
                    <a:pt x="38100" y="276479"/>
                    <a:pt x="38100" y="570357"/>
                  </a:cubicBezTo>
                  <a:close/>
                </a:path>
              </a:pathLst>
            </a:custGeom>
            <a:solidFill>
              <a:srgbClr val="FFFFFF"/>
            </a:solidFill>
          </p:spPr>
        </p:sp>
      </p:grpSp>
      <p:grpSp>
        <p:nvGrpSpPr>
          <p:cNvPr id="6" name="Group 6"/>
          <p:cNvGrpSpPr/>
          <p:nvPr/>
        </p:nvGrpSpPr>
        <p:grpSpPr>
          <a:xfrm>
            <a:off x="1038138" y="4392706"/>
            <a:ext cx="6540043" cy="4163356"/>
            <a:chOff x="0" y="0"/>
            <a:chExt cx="8720058" cy="5551142"/>
          </a:xfrm>
        </p:grpSpPr>
        <p:sp>
          <p:nvSpPr>
            <p:cNvPr id="7" name="Freeform 7"/>
            <p:cNvSpPr/>
            <p:nvPr/>
          </p:nvSpPr>
          <p:spPr>
            <a:xfrm>
              <a:off x="19050" y="19050"/>
              <a:ext cx="8681974" cy="5513070"/>
            </a:xfrm>
            <a:custGeom>
              <a:avLst/>
              <a:gdLst/>
              <a:ahLst/>
              <a:cxnLst/>
              <a:rect l="l" t="t" r="r" b="b"/>
              <a:pathLst>
                <a:path w="8681974" h="5513070">
                  <a:moveTo>
                    <a:pt x="0" y="551307"/>
                  </a:moveTo>
                  <a:cubicBezTo>
                    <a:pt x="0" y="246888"/>
                    <a:pt x="247396" y="0"/>
                    <a:pt x="552704" y="0"/>
                  </a:cubicBezTo>
                  <a:lnTo>
                    <a:pt x="8129270" y="0"/>
                  </a:lnTo>
                  <a:cubicBezTo>
                    <a:pt x="8434451" y="0"/>
                    <a:pt x="8681974" y="246888"/>
                    <a:pt x="8681974" y="551307"/>
                  </a:cubicBezTo>
                  <a:lnTo>
                    <a:pt x="8681974" y="4961763"/>
                  </a:lnTo>
                  <a:cubicBezTo>
                    <a:pt x="8681974" y="5266182"/>
                    <a:pt x="8434577" y="5513070"/>
                    <a:pt x="8129270" y="5513070"/>
                  </a:cubicBezTo>
                  <a:lnTo>
                    <a:pt x="552704" y="5513070"/>
                  </a:lnTo>
                  <a:cubicBezTo>
                    <a:pt x="247523" y="5513070"/>
                    <a:pt x="0" y="5266182"/>
                    <a:pt x="0" y="4961763"/>
                  </a:cubicBezTo>
                  <a:close/>
                </a:path>
              </a:pathLst>
            </a:custGeom>
            <a:solidFill>
              <a:srgbClr val="FFFFFF">
                <a:alpha val="89804"/>
              </a:srgbClr>
            </a:solidFill>
          </p:spPr>
        </p:sp>
        <p:sp>
          <p:nvSpPr>
            <p:cNvPr id="8" name="Freeform 8"/>
            <p:cNvSpPr/>
            <p:nvPr/>
          </p:nvSpPr>
          <p:spPr>
            <a:xfrm>
              <a:off x="0" y="0"/>
              <a:ext cx="8720074" cy="5551170"/>
            </a:xfrm>
            <a:custGeom>
              <a:avLst/>
              <a:gdLst/>
              <a:ahLst/>
              <a:cxnLst/>
              <a:rect l="l" t="t" r="r" b="b"/>
              <a:pathLst>
                <a:path w="8720074" h="5551170">
                  <a:moveTo>
                    <a:pt x="0" y="570357"/>
                  </a:moveTo>
                  <a:cubicBezTo>
                    <a:pt x="0" y="255270"/>
                    <a:pt x="256032" y="0"/>
                    <a:pt x="571754" y="0"/>
                  </a:cubicBezTo>
                  <a:lnTo>
                    <a:pt x="8148320" y="0"/>
                  </a:lnTo>
                  <a:lnTo>
                    <a:pt x="8148320" y="19050"/>
                  </a:lnTo>
                  <a:lnTo>
                    <a:pt x="8148320" y="0"/>
                  </a:lnTo>
                  <a:cubicBezTo>
                    <a:pt x="8464042" y="0"/>
                    <a:pt x="8720074" y="255270"/>
                    <a:pt x="8720074" y="570357"/>
                  </a:cubicBezTo>
                  <a:lnTo>
                    <a:pt x="8701024" y="570357"/>
                  </a:lnTo>
                  <a:lnTo>
                    <a:pt x="8720074" y="570357"/>
                  </a:lnTo>
                  <a:lnTo>
                    <a:pt x="8720074" y="4980813"/>
                  </a:lnTo>
                  <a:lnTo>
                    <a:pt x="8701024" y="4980813"/>
                  </a:lnTo>
                  <a:lnTo>
                    <a:pt x="8720074" y="4980813"/>
                  </a:lnTo>
                  <a:cubicBezTo>
                    <a:pt x="8720074" y="5295900"/>
                    <a:pt x="8464042" y="5551170"/>
                    <a:pt x="8148320" y="5551170"/>
                  </a:cubicBezTo>
                  <a:lnTo>
                    <a:pt x="8148320" y="5532120"/>
                  </a:lnTo>
                  <a:lnTo>
                    <a:pt x="8148320" y="5551170"/>
                  </a:lnTo>
                  <a:lnTo>
                    <a:pt x="571754" y="5551170"/>
                  </a:lnTo>
                  <a:lnTo>
                    <a:pt x="571754" y="5532120"/>
                  </a:lnTo>
                  <a:lnTo>
                    <a:pt x="571754" y="5551170"/>
                  </a:lnTo>
                  <a:cubicBezTo>
                    <a:pt x="256032" y="5551170"/>
                    <a:pt x="0" y="5295773"/>
                    <a:pt x="0" y="4980813"/>
                  </a:cubicBezTo>
                  <a:lnTo>
                    <a:pt x="0" y="570357"/>
                  </a:lnTo>
                  <a:lnTo>
                    <a:pt x="19050" y="570357"/>
                  </a:lnTo>
                  <a:lnTo>
                    <a:pt x="0" y="570357"/>
                  </a:lnTo>
                  <a:moveTo>
                    <a:pt x="38100" y="570357"/>
                  </a:moveTo>
                  <a:lnTo>
                    <a:pt x="38100" y="4980813"/>
                  </a:lnTo>
                  <a:lnTo>
                    <a:pt x="19050" y="4980813"/>
                  </a:lnTo>
                  <a:lnTo>
                    <a:pt x="38100" y="4980813"/>
                  </a:lnTo>
                  <a:cubicBezTo>
                    <a:pt x="38100" y="5274691"/>
                    <a:pt x="276987" y="5513070"/>
                    <a:pt x="571754" y="5513070"/>
                  </a:cubicBezTo>
                  <a:lnTo>
                    <a:pt x="8148320" y="5513070"/>
                  </a:lnTo>
                  <a:cubicBezTo>
                    <a:pt x="8443087" y="5513070"/>
                    <a:pt x="8681974" y="5274691"/>
                    <a:pt x="8681974" y="4980813"/>
                  </a:cubicBezTo>
                  <a:lnTo>
                    <a:pt x="8681974" y="570357"/>
                  </a:lnTo>
                  <a:cubicBezTo>
                    <a:pt x="8681974" y="276479"/>
                    <a:pt x="8443087" y="38100"/>
                    <a:pt x="8148320" y="38100"/>
                  </a:cubicBezTo>
                  <a:lnTo>
                    <a:pt x="571754" y="38100"/>
                  </a:lnTo>
                  <a:lnTo>
                    <a:pt x="571754" y="19050"/>
                  </a:lnTo>
                  <a:lnTo>
                    <a:pt x="571754" y="38100"/>
                  </a:lnTo>
                  <a:cubicBezTo>
                    <a:pt x="276987" y="38100"/>
                    <a:pt x="38100" y="276479"/>
                    <a:pt x="38100" y="570357"/>
                  </a:cubicBezTo>
                  <a:close/>
                </a:path>
              </a:pathLst>
            </a:custGeom>
            <a:solidFill>
              <a:srgbClr val="AC3EC1"/>
            </a:solidFill>
          </p:spPr>
        </p:sp>
      </p:grpSp>
      <p:grpSp>
        <p:nvGrpSpPr>
          <p:cNvPr id="9" name="Group 9"/>
          <p:cNvGrpSpPr/>
          <p:nvPr/>
        </p:nvGrpSpPr>
        <p:grpSpPr>
          <a:xfrm>
            <a:off x="7865779" y="3722859"/>
            <a:ext cx="6540043" cy="4163356"/>
            <a:chOff x="0" y="0"/>
            <a:chExt cx="8720058" cy="5551142"/>
          </a:xfrm>
        </p:grpSpPr>
        <p:sp>
          <p:nvSpPr>
            <p:cNvPr id="10" name="Freeform 10"/>
            <p:cNvSpPr/>
            <p:nvPr/>
          </p:nvSpPr>
          <p:spPr>
            <a:xfrm>
              <a:off x="19050" y="19050"/>
              <a:ext cx="8681974" cy="5513070"/>
            </a:xfrm>
            <a:custGeom>
              <a:avLst/>
              <a:gdLst/>
              <a:ahLst/>
              <a:cxnLst/>
              <a:rect l="l" t="t" r="r" b="b"/>
              <a:pathLst>
                <a:path w="8681974" h="5513070">
                  <a:moveTo>
                    <a:pt x="0" y="551307"/>
                  </a:moveTo>
                  <a:cubicBezTo>
                    <a:pt x="0" y="246888"/>
                    <a:pt x="247396" y="0"/>
                    <a:pt x="552704" y="0"/>
                  </a:cubicBezTo>
                  <a:lnTo>
                    <a:pt x="8129270" y="0"/>
                  </a:lnTo>
                  <a:cubicBezTo>
                    <a:pt x="8434451" y="0"/>
                    <a:pt x="8681974" y="246888"/>
                    <a:pt x="8681974" y="551307"/>
                  </a:cubicBezTo>
                  <a:lnTo>
                    <a:pt x="8681974" y="4961763"/>
                  </a:lnTo>
                  <a:cubicBezTo>
                    <a:pt x="8681974" y="5266182"/>
                    <a:pt x="8434577" y="5513070"/>
                    <a:pt x="8129270" y="5513070"/>
                  </a:cubicBezTo>
                  <a:lnTo>
                    <a:pt x="552704" y="5513070"/>
                  </a:lnTo>
                  <a:cubicBezTo>
                    <a:pt x="247523" y="5513070"/>
                    <a:pt x="0" y="5266182"/>
                    <a:pt x="0" y="4961763"/>
                  </a:cubicBezTo>
                  <a:close/>
                </a:path>
              </a:pathLst>
            </a:custGeom>
            <a:solidFill>
              <a:srgbClr val="AC3EC1"/>
            </a:solidFill>
          </p:spPr>
        </p:sp>
        <p:sp>
          <p:nvSpPr>
            <p:cNvPr id="11" name="Freeform 11"/>
            <p:cNvSpPr/>
            <p:nvPr/>
          </p:nvSpPr>
          <p:spPr>
            <a:xfrm>
              <a:off x="0" y="0"/>
              <a:ext cx="8720074" cy="5551170"/>
            </a:xfrm>
            <a:custGeom>
              <a:avLst/>
              <a:gdLst/>
              <a:ahLst/>
              <a:cxnLst/>
              <a:rect l="l" t="t" r="r" b="b"/>
              <a:pathLst>
                <a:path w="8720074" h="5551170">
                  <a:moveTo>
                    <a:pt x="0" y="570357"/>
                  </a:moveTo>
                  <a:cubicBezTo>
                    <a:pt x="0" y="255270"/>
                    <a:pt x="256032" y="0"/>
                    <a:pt x="571754" y="0"/>
                  </a:cubicBezTo>
                  <a:lnTo>
                    <a:pt x="8148320" y="0"/>
                  </a:lnTo>
                  <a:lnTo>
                    <a:pt x="8148320" y="19050"/>
                  </a:lnTo>
                  <a:lnTo>
                    <a:pt x="8148320" y="0"/>
                  </a:lnTo>
                  <a:cubicBezTo>
                    <a:pt x="8464042" y="0"/>
                    <a:pt x="8720074" y="255270"/>
                    <a:pt x="8720074" y="570357"/>
                  </a:cubicBezTo>
                  <a:lnTo>
                    <a:pt x="8701024" y="570357"/>
                  </a:lnTo>
                  <a:lnTo>
                    <a:pt x="8720074" y="570357"/>
                  </a:lnTo>
                  <a:lnTo>
                    <a:pt x="8720074" y="4980813"/>
                  </a:lnTo>
                  <a:lnTo>
                    <a:pt x="8701024" y="4980813"/>
                  </a:lnTo>
                  <a:lnTo>
                    <a:pt x="8720074" y="4980813"/>
                  </a:lnTo>
                  <a:cubicBezTo>
                    <a:pt x="8720074" y="5295900"/>
                    <a:pt x="8464042" y="5551170"/>
                    <a:pt x="8148320" y="5551170"/>
                  </a:cubicBezTo>
                  <a:lnTo>
                    <a:pt x="8148320" y="5532120"/>
                  </a:lnTo>
                  <a:lnTo>
                    <a:pt x="8148320" y="5551170"/>
                  </a:lnTo>
                  <a:lnTo>
                    <a:pt x="571754" y="5551170"/>
                  </a:lnTo>
                  <a:lnTo>
                    <a:pt x="571754" y="5532120"/>
                  </a:lnTo>
                  <a:lnTo>
                    <a:pt x="571754" y="5551170"/>
                  </a:lnTo>
                  <a:cubicBezTo>
                    <a:pt x="256032" y="5551170"/>
                    <a:pt x="0" y="5295773"/>
                    <a:pt x="0" y="4980813"/>
                  </a:cubicBezTo>
                  <a:lnTo>
                    <a:pt x="0" y="570357"/>
                  </a:lnTo>
                  <a:lnTo>
                    <a:pt x="19050" y="570357"/>
                  </a:lnTo>
                  <a:lnTo>
                    <a:pt x="0" y="570357"/>
                  </a:lnTo>
                  <a:moveTo>
                    <a:pt x="38100" y="570357"/>
                  </a:moveTo>
                  <a:lnTo>
                    <a:pt x="38100" y="4980813"/>
                  </a:lnTo>
                  <a:lnTo>
                    <a:pt x="19050" y="4980813"/>
                  </a:lnTo>
                  <a:lnTo>
                    <a:pt x="38100" y="4980813"/>
                  </a:lnTo>
                  <a:cubicBezTo>
                    <a:pt x="38100" y="5274691"/>
                    <a:pt x="276987" y="5513070"/>
                    <a:pt x="571754" y="5513070"/>
                  </a:cubicBezTo>
                  <a:lnTo>
                    <a:pt x="8148320" y="5513070"/>
                  </a:lnTo>
                  <a:cubicBezTo>
                    <a:pt x="8443087" y="5513070"/>
                    <a:pt x="8681974" y="5274691"/>
                    <a:pt x="8681974" y="4980813"/>
                  </a:cubicBezTo>
                  <a:lnTo>
                    <a:pt x="8681974" y="570357"/>
                  </a:lnTo>
                  <a:cubicBezTo>
                    <a:pt x="8681974" y="276479"/>
                    <a:pt x="8443087" y="38100"/>
                    <a:pt x="8148320" y="38100"/>
                  </a:cubicBezTo>
                  <a:lnTo>
                    <a:pt x="571754" y="38100"/>
                  </a:lnTo>
                  <a:lnTo>
                    <a:pt x="571754" y="19050"/>
                  </a:lnTo>
                  <a:lnTo>
                    <a:pt x="571754" y="38100"/>
                  </a:lnTo>
                  <a:cubicBezTo>
                    <a:pt x="276987" y="38100"/>
                    <a:pt x="38100" y="276479"/>
                    <a:pt x="38100" y="570357"/>
                  </a:cubicBezTo>
                  <a:close/>
                </a:path>
              </a:pathLst>
            </a:custGeom>
            <a:solidFill>
              <a:srgbClr val="FFFFFF"/>
            </a:solidFill>
          </p:spPr>
        </p:sp>
      </p:grpSp>
      <p:grpSp>
        <p:nvGrpSpPr>
          <p:cNvPr id="12" name="Group 12"/>
          <p:cNvGrpSpPr/>
          <p:nvPr/>
        </p:nvGrpSpPr>
        <p:grpSpPr>
          <a:xfrm>
            <a:off x="8008655" y="4410180"/>
            <a:ext cx="6540044" cy="4163356"/>
            <a:chOff x="0" y="0"/>
            <a:chExt cx="8720058" cy="5551142"/>
          </a:xfrm>
        </p:grpSpPr>
        <p:sp>
          <p:nvSpPr>
            <p:cNvPr id="13" name="Freeform 13"/>
            <p:cNvSpPr/>
            <p:nvPr/>
          </p:nvSpPr>
          <p:spPr>
            <a:xfrm>
              <a:off x="19050" y="19050"/>
              <a:ext cx="8681974" cy="5513070"/>
            </a:xfrm>
            <a:custGeom>
              <a:avLst/>
              <a:gdLst/>
              <a:ahLst/>
              <a:cxnLst/>
              <a:rect l="l" t="t" r="r" b="b"/>
              <a:pathLst>
                <a:path w="8681974" h="5513070">
                  <a:moveTo>
                    <a:pt x="0" y="551307"/>
                  </a:moveTo>
                  <a:cubicBezTo>
                    <a:pt x="0" y="246888"/>
                    <a:pt x="247396" y="0"/>
                    <a:pt x="552704" y="0"/>
                  </a:cubicBezTo>
                  <a:lnTo>
                    <a:pt x="8129270" y="0"/>
                  </a:lnTo>
                  <a:cubicBezTo>
                    <a:pt x="8434451" y="0"/>
                    <a:pt x="8681974" y="246888"/>
                    <a:pt x="8681974" y="551307"/>
                  </a:cubicBezTo>
                  <a:lnTo>
                    <a:pt x="8681974" y="4961763"/>
                  </a:lnTo>
                  <a:cubicBezTo>
                    <a:pt x="8681974" y="5266182"/>
                    <a:pt x="8434577" y="5513070"/>
                    <a:pt x="8129270" y="5513070"/>
                  </a:cubicBezTo>
                  <a:lnTo>
                    <a:pt x="552704" y="5513070"/>
                  </a:lnTo>
                  <a:cubicBezTo>
                    <a:pt x="247523" y="5513070"/>
                    <a:pt x="0" y="5266182"/>
                    <a:pt x="0" y="4961763"/>
                  </a:cubicBezTo>
                  <a:close/>
                </a:path>
              </a:pathLst>
            </a:custGeom>
            <a:solidFill>
              <a:srgbClr val="FFFFFF">
                <a:alpha val="89804"/>
              </a:srgbClr>
            </a:solidFill>
          </p:spPr>
        </p:sp>
        <p:sp>
          <p:nvSpPr>
            <p:cNvPr id="14" name="Freeform 14"/>
            <p:cNvSpPr/>
            <p:nvPr/>
          </p:nvSpPr>
          <p:spPr>
            <a:xfrm>
              <a:off x="0" y="0"/>
              <a:ext cx="8720074" cy="5551170"/>
            </a:xfrm>
            <a:custGeom>
              <a:avLst/>
              <a:gdLst/>
              <a:ahLst/>
              <a:cxnLst/>
              <a:rect l="l" t="t" r="r" b="b"/>
              <a:pathLst>
                <a:path w="8720074" h="5551170">
                  <a:moveTo>
                    <a:pt x="0" y="570357"/>
                  </a:moveTo>
                  <a:cubicBezTo>
                    <a:pt x="0" y="255270"/>
                    <a:pt x="256032" y="0"/>
                    <a:pt x="571754" y="0"/>
                  </a:cubicBezTo>
                  <a:lnTo>
                    <a:pt x="8148320" y="0"/>
                  </a:lnTo>
                  <a:lnTo>
                    <a:pt x="8148320" y="19050"/>
                  </a:lnTo>
                  <a:lnTo>
                    <a:pt x="8148320" y="0"/>
                  </a:lnTo>
                  <a:cubicBezTo>
                    <a:pt x="8464042" y="0"/>
                    <a:pt x="8720074" y="255270"/>
                    <a:pt x="8720074" y="570357"/>
                  </a:cubicBezTo>
                  <a:lnTo>
                    <a:pt x="8701024" y="570357"/>
                  </a:lnTo>
                  <a:lnTo>
                    <a:pt x="8720074" y="570357"/>
                  </a:lnTo>
                  <a:lnTo>
                    <a:pt x="8720074" y="4980813"/>
                  </a:lnTo>
                  <a:lnTo>
                    <a:pt x="8701024" y="4980813"/>
                  </a:lnTo>
                  <a:lnTo>
                    <a:pt x="8720074" y="4980813"/>
                  </a:lnTo>
                  <a:cubicBezTo>
                    <a:pt x="8720074" y="5295900"/>
                    <a:pt x="8464042" y="5551170"/>
                    <a:pt x="8148320" y="5551170"/>
                  </a:cubicBezTo>
                  <a:lnTo>
                    <a:pt x="8148320" y="5532120"/>
                  </a:lnTo>
                  <a:lnTo>
                    <a:pt x="8148320" y="5551170"/>
                  </a:lnTo>
                  <a:lnTo>
                    <a:pt x="571754" y="5551170"/>
                  </a:lnTo>
                  <a:lnTo>
                    <a:pt x="571754" y="5532120"/>
                  </a:lnTo>
                  <a:lnTo>
                    <a:pt x="571754" y="5551170"/>
                  </a:lnTo>
                  <a:cubicBezTo>
                    <a:pt x="256032" y="5551170"/>
                    <a:pt x="0" y="5295773"/>
                    <a:pt x="0" y="4980813"/>
                  </a:cubicBezTo>
                  <a:lnTo>
                    <a:pt x="0" y="570357"/>
                  </a:lnTo>
                  <a:lnTo>
                    <a:pt x="19050" y="570357"/>
                  </a:lnTo>
                  <a:lnTo>
                    <a:pt x="0" y="570357"/>
                  </a:lnTo>
                  <a:moveTo>
                    <a:pt x="38100" y="570357"/>
                  </a:moveTo>
                  <a:lnTo>
                    <a:pt x="38100" y="4980813"/>
                  </a:lnTo>
                  <a:lnTo>
                    <a:pt x="19050" y="4980813"/>
                  </a:lnTo>
                  <a:lnTo>
                    <a:pt x="38100" y="4980813"/>
                  </a:lnTo>
                  <a:cubicBezTo>
                    <a:pt x="38100" y="5274691"/>
                    <a:pt x="276987" y="5513070"/>
                    <a:pt x="571754" y="5513070"/>
                  </a:cubicBezTo>
                  <a:lnTo>
                    <a:pt x="8148320" y="5513070"/>
                  </a:lnTo>
                  <a:cubicBezTo>
                    <a:pt x="8443087" y="5513070"/>
                    <a:pt x="8681974" y="5274691"/>
                    <a:pt x="8681974" y="4980813"/>
                  </a:cubicBezTo>
                  <a:lnTo>
                    <a:pt x="8681974" y="570357"/>
                  </a:lnTo>
                  <a:cubicBezTo>
                    <a:pt x="8681974" y="276479"/>
                    <a:pt x="8443087" y="38100"/>
                    <a:pt x="8148320" y="38100"/>
                  </a:cubicBezTo>
                  <a:lnTo>
                    <a:pt x="571754" y="38100"/>
                  </a:lnTo>
                  <a:lnTo>
                    <a:pt x="571754" y="19050"/>
                  </a:lnTo>
                  <a:lnTo>
                    <a:pt x="571754" y="38100"/>
                  </a:lnTo>
                  <a:cubicBezTo>
                    <a:pt x="276987" y="38100"/>
                    <a:pt x="38100" y="276479"/>
                    <a:pt x="38100" y="570357"/>
                  </a:cubicBezTo>
                  <a:close/>
                </a:path>
              </a:pathLst>
            </a:custGeom>
            <a:solidFill>
              <a:srgbClr val="AC3EC1"/>
            </a:solidFill>
          </p:spPr>
        </p:sp>
      </p:grpSp>
      <p:pic>
        <p:nvPicPr>
          <p:cNvPr id="15" name="Picture 15"/>
          <p:cNvPicPr>
            <a:picLocks noChangeAspect="1"/>
          </p:cNvPicPr>
          <p:nvPr/>
        </p:nvPicPr>
        <p:blipFill>
          <a:blip r:embed="rId3"/>
          <a:srcRect/>
          <a:stretch>
            <a:fillRect/>
          </a:stretch>
        </p:blipFill>
        <p:spPr>
          <a:xfrm>
            <a:off x="14834449" y="1618722"/>
            <a:ext cx="3764351" cy="13131458"/>
          </a:xfrm>
          <a:prstGeom prst="rect">
            <a:avLst/>
          </a:prstGeom>
        </p:spPr>
      </p:pic>
      <p:sp>
        <p:nvSpPr>
          <p:cNvPr id="16" name="TextBox 16"/>
          <p:cNvSpPr txBox="1"/>
          <p:nvPr/>
        </p:nvSpPr>
        <p:spPr>
          <a:xfrm>
            <a:off x="695462" y="533093"/>
            <a:ext cx="15014258" cy="1257300"/>
          </a:xfrm>
          <a:prstGeom prst="rect">
            <a:avLst/>
          </a:prstGeom>
        </p:spPr>
        <p:txBody>
          <a:bodyPr lIns="0" tIns="0" rIns="0" bIns="0" rtlCol="0" anchor="t">
            <a:spAutoFit/>
          </a:bodyPr>
          <a:lstStyle/>
          <a:p>
            <a:pPr algn="l">
              <a:lnSpc>
                <a:spcPts val="9839"/>
              </a:lnSpc>
            </a:pPr>
            <a:r>
              <a:rPr lang="en-US" sz="8199" spc="-326">
                <a:solidFill>
                  <a:srgbClr val="FFFFFF"/>
                </a:solidFill>
                <a:latin typeface="Sunborn"/>
              </a:rPr>
              <a:t> Introduction</a:t>
            </a:r>
          </a:p>
        </p:txBody>
      </p:sp>
      <p:sp>
        <p:nvSpPr>
          <p:cNvPr id="17" name="TextBox 17"/>
          <p:cNvSpPr txBox="1"/>
          <p:nvPr/>
        </p:nvSpPr>
        <p:spPr>
          <a:xfrm>
            <a:off x="1224012" y="4837366"/>
            <a:ext cx="6168296" cy="3347085"/>
          </a:xfrm>
          <a:prstGeom prst="rect">
            <a:avLst/>
          </a:prstGeom>
        </p:spPr>
        <p:txBody>
          <a:bodyPr lIns="0" tIns="0" rIns="0" bIns="0" rtlCol="0" anchor="t">
            <a:spAutoFit/>
          </a:bodyPr>
          <a:lstStyle/>
          <a:p>
            <a:pPr algn="ctr">
              <a:lnSpc>
                <a:spcPts val="2969"/>
              </a:lnSpc>
            </a:pPr>
            <a:r>
              <a:rPr lang="en-US" sz="2749" spc="-109">
                <a:solidFill>
                  <a:srgbClr val="000000"/>
                </a:solidFill>
                <a:latin typeface="Open Sans Bold Italics"/>
              </a:rPr>
              <a:t>In a database or any data structure a key is a unique identifier used to identify each record or element. Traditionally data structures have supported access to data using only one key. However in many scenarios data needs to be accessed and  retrieved  based on more than one attribute or key . This is where multi-key access comes in.</a:t>
            </a:r>
          </a:p>
        </p:txBody>
      </p:sp>
      <p:sp>
        <p:nvSpPr>
          <p:cNvPr id="18" name="TextBox 18"/>
          <p:cNvSpPr txBox="1"/>
          <p:nvPr/>
        </p:nvSpPr>
        <p:spPr>
          <a:xfrm>
            <a:off x="8237527" y="4651628"/>
            <a:ext cx="6168295" cy="3718560"/>
          </a:xfrm>
          <a:prstGeom prst="rect">
            <a:avLst/>
          </a:prstGeom>
        </p:spPr>
        <p:txBody>
          <a:bodyPr lIns="0" tIns="0" rIns="0" bIns="0" rtlCol="0" anchor="t">
            <a:spAutoFit/>
          </a:bodyPr>
          <a:lstStyle/>
          <a:p>
            <a:pPr algn="ctr">
              <a:lnSpc>
                <a:spcPts val="2969"/>
              </a:lnSpc>
            </a:pPr>
            <a:r>
              <a:rPr lang="en-US" sz="2749" spc="-109">
                <a:solidFill>
                  <a:srgbClr val="000000"/>
                </a:solidFill>
                <a:latin typeface="Open Sans Bold Italics"/>
              </a:rPr>
              <a:t>Multi-key access file organization is commonly used in databases and file systems, where efficient access to data records is critical. It is particularly useful in applications where records need to be accessed based on multiple criteria, such as a customer database where records may need to be accessed based on customer name, phone number, or address.</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sp>
        <p:nvSpPr>
          <p:cNvPr id="3" name="TextBox 3"/>
          <p:cNvSpPr txBox="1"/>
          <p:nvPr/>
        </p:nvSpPr>
        <p:spPr>
          <a:xfrm>
            <a:off x="1539240" y="950595"/>
            <a:ext cx="19544151" cy="1559587"/>
          </a:xfrm>
          <a:prstGeom prst="rect">
            <a:avLst/>
          </a:prstGeom>
        </p:spPr>
        <p:txBody>
          <a:bodyPr lIns="0" tIns="0" rIns="0" bIns="0" rtlCol="0" anchor="t">
            <a:spAutoFit/>
          </a:bodyPr>
          <a:lstStyle/>
          <a:p>
            <a:pPr algn="l">
              <a:lnSpc>
                <a:spcPts val="12205"/>
              </a:lnSpc>
            </a:pPr>
            <a:r>
              <a:rPr lang="en-US" sz="10171" spc="-405">
                <a:solidFill>
                  <a:srgbClr val="FFFFFF"/>
                </a:solidFill>
                <a:latin typeface="Open Sans Bold"/>
              </a:rPr>
              <a:t>Uses </a:t>
            </a:r>
          </a:p>
        </p:txBody>
      </p:sp>
      <p:sp>
        <p:nvSpPr>
          <p:cNvPr id="4" name="TextBox 4"/>
          <p:cNvSpPr txBox="1"/>
          <p:nvPr/>
        </p:nvSpPr>
        <p:spPr>
          <a:xfrm>
            <a:off x="762860" y="2923817"/>
            <a:ext cx="16721373" cy="6593205"/>
          </a:xfrm>
          <a:prstGeom prst="rect">
            <a:avLst/>
          </a:prstGeom>
        </p:spPr>
        <p:txBody>
          <a:bodyPr lIns="0" tIns="0" rIns="0" bIns="0" rtlCol="0" anchor="t">
            <a:spAutoFit/>
          </a:bodyPr>
          <a:lstStyle/>
          <a:p>
            <a:pPr marL="587753" lvl="1" indent="-293876" algn="l">
              <a:lnSpc>
                <a:spcPts val="3509"/>
              </a:lnSpc>
              <a:buFont typeface="Arial"/>
              <a:buChar char="•"/>
            </a:pPr>
            <a:r>
              <a:rPr lang="en-US" sz="3249" spc="-126">
                <a:solidFill>
                  <a:srgbClr val="FFFFFF"/>
                </a:solidFill>
                <a:latin typeface="Open Sans Bold"/>
              </a:rPr>
              <a:t>Database Management Systems :</a:t>
            </a:r>
            <a:r>
              <a:rPr lang="en-US" sz="3249" spc="-126">
                <a:solidFill>
                  <a:srgbClr val="FFFFFF"/>
                </a:solidFill>
                <a:latin typeface="Open Sans"/>
              </a:rPr>
              <a:t> Multi-key file organization is extensively used in database management systems for efficient storage and retrieval of data. In a database, data is often accessed based on multiple criteria such as customer name, date of purchase, product ID, etc. Multi-key file organization allows for indexing the database based on multiple keys, allowing for faster retrieval of data.</a:t>
            </a:r>
          </a:p>
          <a:p>
            <a:pPr algn="l">
              <a:lnSpc>
                <a:spcPts val="3509"/>
              </a:lnSpc>
            </a:pPr>
            <a:endParaRPr lang="en-US" sz="3249" spc="-126">
              <a:solidFill>
                <a:srgbClr val="FFFFFF"/>
              </a:solidFill>
              <a:latin typeface="Open Sans"/>
            </a:endParaRPr>
          </a:p>
          <a:p>
            <a:pPr marL="587753" lvl="1" indent="-293876" algn="l">
              <a:lnSpc>
                <a:spcPts val="3509"/>
              </a:lnSpc>
              <a:buFont typeface="Arial"/>
              <a:buChar char="•"/>
            </a:pPr>
            <a:r>
              <a:rPr lang="en-US" sz="3249" spc="-126">
                <a:solidFill>
                  <a:srgbClr val="FFFFFF"/>
                </a:solidFill>
                <a:latin typeface="Open Sans Bold"/>
              </a:rPr>
              <a:t>Search Engines : </a:t>
            </a:r>
            <a:r>
              <a:rPr lang="en-US" sz="3249" spc="-126">
                <a:solidFill>
                  <a:srgbClr val="FFFFFF"/>
                </a:solidFill>
                <a:latin typeface="Open Sans"/>
              </a:rPr>
              <a:t>Search engines use multi-key file organization to index web pages based on multiple criteria such as keywords, URL, domain name, etc. This enables faster retrieval of search results, making the search engine more efficient.</a:t>
            </a:r>
          </a:p>
          <a:p>
            <a:pPr algn="l">
              <a:lnSpc>
                <a:spcPts val="3509"/>
              </a:lnSpc>
            </a:pPr>
            <a:endParaRPr lang="en-US" sz="3249" spc="-126">
              <a:solidFill>
                <a:srgbClr val="FFFFFF"/>
              </a:solidFill>
              <a:latin typeface="Open Sans"/>
            </a:endParaRPr>
          </a:p>
          <a:p>
            <a:pPr marL="588166" lvl="1" indent="-294083" algn="l">
              <a:lnSpc>
                <a:spcPts val="3509"/>
              </a:lnSpc>
              <a:buFont typeface="Arial"/>
              <a:buChar char="•"/>
            </a:pPr>
            <a:r>
              <a:rPr lang="en-US" sz="3249" spc="-129">
                <a:solidFill>
                  <a:srgbClr val="FFFFFF"/>
                </a:solidFill>
                <a:latin typeface="Open Sans Bold"/>
              </a:rPr>
              <a:t>File Systems : </a:t>
            </a:r>
            <a:r>
              <a:rPr lang="en-US" sz="3249" spc="-129">
                <a:solidFill>
                  <a:srgbClr val="FFFFFF"/>
                </a:solidFill>
                <a:latin typeface="Open Sans"/>
              </a:rPr>
              <a:t>Multi-key file organization is also used in file systems for efficient storage and retrieval offiles. In a file system, files are often accessed based on multiple criteria such as file name, file type, file size, date modified, etc. Multi-key file organization allows for indexing the file system based on multiple keys, allowing for faster retrieval of files.</a:t>
            </a:r>
          </a:p>
          <a:p>
            <a:pPr marL="588166" lvl="1" indent="-294083" algn="l">
              <a:lnSpc>
                <a:spcPts val="3509"/>
              </a:lnSpc>
            </a:pPr>
            <a:endParaRPr lang="en-US" sz="3249" spc="-129">
              <a:solidFill>
                <a:srgbClr val="FFFFFF"/>
              </a:solidFill>
              <a:latin typeface="Open Sans"/>
            </a:endParaRP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
            <a:ext cx="6188964" cy="10287003"/>
          </a:xfrm>
          <a:prstGeom prst="rect">
            <a:avLst/>
          </a:prstGeom>
        </p:spPr>
      </p:pic>
      <p:pic>
        <p:nvPicPr>
          <p:cNvPr id="4" name="Picture 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7212901" y="1367146"/>
            <a:ext cx="9817798" cy="2348519"/>
          </a:xfrm>
          <a:prstGeom prst="rect">
            <a:avLst/>
          </a:prstGeom>
        </p:spPr>
      </p:pic>
      <p:grpSp>
        <p:nvGrpSpPr>
          <p:cNvPr id="5" name="Group 5"/>
          <p:cNvGrpSpPr/>
          <p:nvPr/>
        </p:nvGrpSpPr>
        <p:grpSpPr>
          <a:xfrm>
            <a:off x="7320403" y="1474648"/>
            <a:ext cx="9602796" cy="2133981"/>
            <a:chOff x="0" y="0"/>
            <a:chExt cx="12803728" cy="2845308"/>
          </a:xfrm>
        </p:grpSpPr>
        <p:pic>
          <p:nvPicPr>
            <p:cNvPr id="6" name="Picture 6"/>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10" r="10"/>
            <a:stretch>
              <a:fillRect/>
            </a:stretch>
          </p:blipFill>
          <p:spPr>
            <a:xfrm>
              <a:off x="0" y="0"/>
              <a:ext cx="12803728" cy="2845308"/>
            </a:xfrm>
            <a:prstGeom prst="rect">
              <a:avLst/>
            </a:prstGeom>
          </p:spPr>
        </p:pic>
        <p:sp>
          <p:nvSpPr>
            <p:cNvPr id="7" name="TextBox 7"/>
            <p:cNvSpPr txBox="1"/>
            <p:nvPr/>
          </p:nvSpPr>
          <p:spPr>
            <a:xfrm>
              <a:off x="91440" y="120015"/>
              <a:ext cx="12620848" cy="2633853"/>
            </a:xfrm>
            <a:prstGeom prst="rect">
              <a:avLst/>
            </a:prstGeom>
          </p:spPr>
          <p:txBody>
            <a:bodyPr lIns="0" tIns="0" rIns="0" bIns="0" rtlCol="0" anchor="t">
              <a:spAutoFit/>
            </a:bodyPr>
            <a:lstStyle/>
            <a:p>
              <a:pPr algn="l">
                <a:lnSpc>
                  <a:spcPts val="3131"/>
                </a:lnSpc>
              </a:pPr>
              <a:r>
                <a:rPr lang="en-US" sz="2899" spc="-115">
                  <a:solidFill>
                    <a:srgbClr val="FFFFFF"/>
                  </a:solidFill>
                  <a:latin typeface="Open Sans Bold"/>
                </a:rPr>
                <a:t>Improved Query Performance :</a:t>
              </a:r>
              <a:r>
                <a:rPr lang="en-US" sz="2899" spc="-115">
                  <a:solidFill>
                    <a:srgbClr val="FFFFFF"/>
                  </a:solidFill>
                  <a:latin typeface="Open Sans"/>
                </a:rPr>
                <a:t> With multi-key access, data can be retrieved based on multiple criteria without having to scan the entire file. This improves query performance and reduces the time required to retrieve data.</a:t>
              </a:r>
            </a:p>
          </p:txBody>
        </p:sp>
      </p:grpSp>
      <p:pic>
        <p:nvPicPr>
          <p:cNvPr id="8" name="Picture 8"/>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a:fillRect/>
          </a:stretch>
        </p:blipFill>
        <p:spPr>
          <a:xfrm>
            <a:off x="7212901" y="3793426"/>
            <a:ext cx="9817798" cy="2348518"/>
          </a:xfrm>
          <a:prstGeom prst="rect">
            <a:avLst/>
          </a:prstGeom>
        </p:spPr>
      </p:pic>
      <p:grpSp>
        <p:nvGrpSpPr>
          <p:cNvPr id="9" name="Group 9"/>
          <p:cNvGrpSpPr/>
          <p:nvPr/>
        </p:nvGrpSpPr>
        <p:grpSpPr>
          <a:xfrm>
            <a:off x="7320403" y="3900928"/>
            <a:ext cx="9602796" cy="1938528"/>
            <a:chOff x="0" y="0"/>
            <a:chExt cx="12803728" cy="2584704"/>
          </a:xfrm>
        </p:grpSpPr>
        <p:pic>
          <p:nvPicPr>
            <p:cNvPr id="10" name="Picture 10"/>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t="4569" b="4569"/>
            <a:stretch>
              <a:fillRect/>
            </a:stretch>
          </p:blipFill>
          <p:spPr>
            <a:xfrm>
              <a:off x="0" y="0"/>
              <a:ext cx="12803728" cy="2584704"/>
            </a:xfrm>
            <a:prstGeom prst="rect">
              <a:avLst/>
            </a:prstGeom>
          </p:spPr>
        </p:pic>
        <p:sp>
          <p:nvSpPr>
            <p:cNvPr id="11" name="TextBox 11"/>
            <p:cNvSpPr txBox="1"/>
            <p:nvPr/>
          </p:nvSpPr>
          <p:spPr>
            <a:xfrm>
              <a:off x="91440" y="129540"/>
              <a:ext cx="12620848" cy="2363724"/>
            </a:xfrm>
            <a:prstGeom prst="rect">
              <a:avLst/>
            </a:prstGeom>
          </p:spPr>
          <p:txBody>
            <a:bodyPr lIns="0" tIns="0" rIns="0" bIns="0" rtlCol="0" anchor="t">
              <a:spAutoFit/>
            </a:bodyPr>
            <a:lstStyle/>
            <a:p>
              <a:pPr algn="l">
                <a:lnSpc>
                  <a:spcPts val="3455"/>
                </a:lnSpc>
              </a:pPr>
              <a:r>
                <a:rPr lang="en-US" sz="3199" spc="-127">
                  <a:solidFill>
                    <a:srgbClr val="FFFFFF"/>
                  </a:solidFill>
                  <a:latin typeface="Open Sans Bold"/>
                </a:rPr>
                <a:t>Increased flexibility : </a:t>
              </a:r>
              <a:r>
                <a:rPr lang="en-US" sz="3199" spc="-127">
                  <a:solidFill>
                    <a:srgbClr val="FFFFFF"/>
                  </a:solidFill>
                  <a:latin typeface="Open Sans"/>
                </a:rPr>
                <a:t>Multi-key access allows for more flexible data access. Records can be retrieved based on any combination of keys, allowing for more complex queries and analysis.</a:t>
              </a:r>
            </a:p>
          </p:txBody>
        </p:sp>
      </p:grpSp>
      <p:pic>
        <p:nvPicPr>
          <p:cNvPr id="12" name="Picture 12"/>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p:blipFill>
        <p:spPr>
          <a:xfrm>
            <a:off x="7212901" y="6219705"/>
            <a:ext cx="9817798" cy="2348518"/>
          </a:xfrm>
          <a:prstGeom prst="rect">
            <a:avLst/>
          </a:prstGeom>
        </p:spPr>
      </p:pic>
      <p:grpSp>
        <p:nvGrpSpPr>
          <p:cNvPr id="13" name="Group 13"/>
          <p:cNvGrpSpPr/>
          <p:nvPr/>
        </p:nvGrpSpPr>
        <p:grpSpPr>
          <a:xfrm>
            <a:off x="7320403" y="6327206"/>
            <a:ext cx="9602796" cy="1938528"/>
            <a:chOff x="0" y="0"/>
            <a:chExt cx="12803728" cy="2584704"/>
          </a:xfrm>
        </p:grpSpPr>
        <p:pic>
          <p:nvPicPr>
            <p:cNvPr id="14" name="Picture 14"/>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t="4569" b="4569"/>
            <a:stretch>
              <a:fillRect/>
            </a:stretch>
          </p:blipFill>
          <p:spPr>
            <a:xfrm>
              <a:off x="0" y="0"/>
              <a:ext cx="12803728" cy="2584704"/>
            </a:xfrm>
            <a:prstGeom prst="rect">
              <a:avLst/>
            </a:prstGeom>
          </p:spPr>
        </p:pic>
        <p:sp>
          <p:nvSpPr>
            <p:cNvPr id="15" name="TextBox 15"/>
            <p:cNvSpPr txBox="1"/>
            <p:nvPr/>
          </p:nvSpPr>
          <p:spPr>
            <a:xfrm>
              <a:off x="91440" y="129540"/>
              <a:ext cx="12620848" cy="2363724"/>
            </a:xfrm>
            <a:prstGeom prst="rect">
              <a:avLst/>
            </a:prstGeom>
          </p:spPr>
          <p:txBody>
            <a:bodyPr lIns="0" tIns="0" rIns="0" bIns="0" rtlCol="0" anchor="t">
              <a:spAutoFit/>
            </a:bodyPr>
            <a:lstStyle/>
            <a:p>
              <a:pPr algn="l">
                <a:lnSpc>
                  <a:spcPts val="3455"/>
                </a:lnSpc>
              </a:pPr>
              <a:r>
                <a:rPr lang="en-US" sz="3199" spc="-127">
                  <a:solidFill>
                    <a:srgbClr val="FFFFFF"/>
                  </a:solidFill>
                  <a:latin typeface="Open Sans Bold"/>
                </a:rPr>
                <a:t>Reduced storage requirements :</a:t>
              </a:r>
              <a:r>
                <a:rPr lang="en-US" sz="3199" spc="-127">
                  <a:solidFill>
                    <a:srgbClr val="FFFFFF"/>
                  </a:solidFill>
                  <a:latin typeface="Open Sans"/>
                </a:rPr>
                <a:t> Traditional file organization methods may require redundant data storage to enable efficient access to data based on multiple keys. Multi-key access eliminates.</a:t>
              </a:r>
            </a:p>
          </p:txBody>
        </p:sp>
      </p:grpSp>
      <p:pic>
        <p:nvPicPr>
          <p:cNvPr id="16" name="Picture 16"/>
          <p:cNvPicPr>
            <a:picLocks noChangeAspect="1"/>
          </p:cNvPicPr>
          <p:nvPr/>
        </p:nvPicPr>
        <p:blipFill>
          <a:blip r:embed="rId13"/>
          <a:srcRect/>
          <a:stretch>
            <a:fillRect/>
          </a:stretch>
        </p:blipFill>
        <p:spPr>
          <a:xfrm>
            <a:off x="521306" y="1763280"/>
            <a:ext cx="3463196" cy="12241045"/>
          </a:xfrm>
          <a:prstGeom prst="rect">
            <a:avLst/>
          </a:prstGeom>
        </p:spPr>
      </p:pic>
      <p:sp>
        <p:nvSpPr>
          <p:cNvPr id="17" name="TextBox 17"/>
          <p:cNvSpPr txBox="1"/>
          <p:nvPr/>
        </p:nvSpPr>
        <p:spPr>
          <a:xfrm>
            <a:off x="328824" y="788848"/>
            <a:ext cx="4772667" cy="685800"/>
          </a:xfrm>
          <a:prstGeom prst="rect">
            <a:avLst/>
          </a:prstGeom>
        </p:spPr>
        <p:txBody>
          <a:bodyPr lIns="0" tIns="0" rIns="0" bIns="0" rtlCol="0" anchor="t">
            <a:spAutoFit/>
          </a:bodyPr>
          <a:lstStyle/>
          <a:p>
            <a:pPr algn="l">
              <a:lnSpc>
                <a:spcPts val="5459"/>
              </a:lnSpc>
            </a:pPr>
            <a:r>
              <a:rPr lang="en-US" sz="4549" spc="-181">
                <a:solidFill>
                  <a:srgbClr val="FFFFFF"/>
                </a:solidFill>
                <a:latin typeface="Open Sans Bold"/>
              </a:rPr>
              <a:t>CHARACTERSTICS </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graphicFrame>
        <p:nvGraphicFramePr>
          <p:cNvPr id="3" name="Table 3"/>
          <p:cNvGraphicFramePr>
            <a:graphicFrameLocks noGrp="1"/>
          </p:cNvGraphicFramePr>
          <p:nvPr/>
        </p:nvGraphicFramePr>
        <p:xfrm>
          <a:off x="732278" y="965195"/>
          <a:ext cx="10213820" cy="8145378"/>
        </p:xfrm>
        <a:graphic>
          <a:graphicData uri="http://schemas.openxmlformats.org/drawingml/2006/table">
            <a:tbl>
              <a:tblPr/>
              <a:tblGrid>
                <a:gridCol w="2621702">
                  <a:extLst>
                    <a:ext uri="{9D8B030D-6E8A-4147-A177-3AD203B41FA5}">
                      <a16:colId xmlns:a16="http://schemas.microsoft.com/office/drawing/2014/main" val="20000"/>
                    </a:ext>
                  </a:extLst>
                </a:gridCol>
                <a:gridCol w="2281102">
                  <a:extLst>
                    <a:ext uri="{9D8B030D-6E8A-4147-A177-3AD203B41FA5}">
                      <a16:colId xmlns:a16="http://schemas.microsoft.com/office/drawing/2014/main" val="20001"/>
                    </a:ext>
                  </a:extLst>
                </a:gridCol>
                <a:gridCol w="2454494">
                  <a:extLst>
                    <a:ext uri="{9D8B030D-6E8A-4147-A177-3AD203B41FA5}">
                      <a16:colId xmlns:a16="http://schemas.microsoft.com/office/drawing/2014/main" val="20002"/>
                    </a:ext>
                  </a:extLst>
                </a:gridCol>
                <a:gridCol w="1409520">
                  <a:extLst>
                    <a:ext uri="{9D8B030D-6E8A-4147-A177-3AD203B41FA5}">
                      <a16:colId xmlns:a16="http://schemas.microsoft.com/office/drawing/2014/main" val="20003"/>
                    </a:ext>
                  </a:extLst>
                </a:gridCol>
                <a:gridCol w="1447002">
                  <a:extLst>
                    <a:ext uri="{9D8B030D-6E8A-4147-A177-3AD203B41FA5}">
                      <a16:colId xmlns:a16="http://schemas.microsoft.com/office/drawing/2014/main" val="20004"/>
                    </a:ext>
                  </a:extLst>
                </a:gridCol>
              </a:tblGrid>
              <a:tr h="1144338">
                <a:tc>
                  <a:txBody>
                    <a:bodyPr/>
                    <a:lstStyle/>
                    <a:p>
                      <a:pPr algn="l">
                        <a:lnSpc>
                          <a:spcPts val="3240"/>
                        </a:lnSpc>
                        <a:defRPr/>
                      </a:pPr>
                      <a:r>
                        <a:rPr lang="en-US" sz="2700" spc="-107">
                          <a:solidFill>
                            <a:srgbClr val="FFFFFF"/>
                          </a:solidFill>
                          <a:latin typeface="Open Sans"/>
                        </a:rPr>
                        <a:t>Customer ID</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Customer Name</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Phone Number</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Order Date</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Order Amount</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extLst>
                  <a:ext uri="{0D108BD9-81ED-4DB2-BD59-A6C34878D82A}">
                    <a16:rowId xmlns:a16="http://schemas.microsoft.com/office/drawing/2014/main" val="10000"/>
                  </a:ext>
                </a:extLst>
              </a:tr>
              <a:tr h="1465539">
                <a:tc>
                  <a:txBody>
                    <a:bodyPr/>
                    <a:lstStyle/>
                    <a:p>
                      <a:pPr algn="l">
                        <a:lnSpc>
                          <a:spcPts val="3240"/>
                        </a:lnSpc>
                        <a:defRPr/>
                      </a:pPr>
                      <a:r>
                        <a:rPr lang="en-US" sz="2700" spc="-107">
                          <a:solidFill>
                            <a:srgbClr val="FFFFFF"/>
                          </a:solidFill>
                          <a:latin typeface="Open Sans"/>
                        </a:rPr>
                        <a:t>210008011</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JATIN</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7015123015</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9-FEB-2023</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$ 400</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465539">
                <a:tc>
                  <a:txBody>
                    <a:bodyPr/>
                    <a:lstStyle/>
                    <a:p>
                      <a:pPr algn="l">
                        <a:lnSpc>
                          <a:spcPts val="3240"/>
                        </a:lnSpc>
                        <a:defRPr/>
                      </a:pPr>
                      <a:r>
                        <a:rPr lang="en-US" sz="2700" spc="-107">
                          <a:solidFill>
                            <a:srgbClr val="FFFFFF"/>
                          </a:solidFill>
                          <a:latin typeface="Open Sans"/>
                        </a:rPr>
                        <a:t>210008013</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NIKHIL</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9034533078</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8-MAR-2023</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$ 500</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465539">
                <a:tc>
                  <a:txBody>
                    <a:bodyPr/>
                    <a:lstStyle/>
                    <a:p>
                      <a:pPr algn="l">
                        <a:lnSpc>
                          <a:spcPts val="3240"/>
                        </a:lnSpc>
                        <a:defRPr/>
                      </a:pPr>
                      <a:r>
                        <a:rPr lang="en-US" sz="2700" spc="-107">
                          <a:solidFill>
                            <a:srgbClr val="FFFFFF"/>
                          </a:solidFill>
                          <a:latin typeface="Open Sans"/>
                        </a:rPr>
                        <a:t>210008024</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TANISHAK</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9813953721</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6-MAR-2023</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$ 200</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138884">
                <a:tc>
                  <a:txBody>
                    <a:bodyPr/>
                    <a:lstStyle/>
                    <a:p>
                      <a:pPr algn="l">
                        <a:lnSpc>
                          <a:spcPts val="3240"/>
                        </a:lnSpc>
                        <a:defRPr/>
                      </a:pPr>
                      <a:r>
                        <a:rPr lang="en-US" sz="2700" spc="-107">
                          <a:solidFill>
                            <a:srgbClr val="FFFFFF"/>
                          </a:solidFill>
                          <a:latin typeface="Open Sans"/>
                        </a:rPr>
                        <a:t>210008017</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SHIVENDER</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9929049947</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8-FEB-2023</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a:lnSpc>
                          <a:spcPts val="3240"/>
                        </a:lnSpc>
                        <a:defRPr/>
                      </a:pPr>
                      <a:r>
                        <a:rPr lang="en-US" sz="2700" spc="-107">
                          <a:solidFill>
                            <a:srgbClr val="FFFFFF"/>
                          </a:solidFill>
                          <a:latin typeface="Open Sans"/>
                        </a:rPr>
                        <a:t>$ 400</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465539">
                <a:tc>
                  <a:txBody>
                    <a:bodyPr/>
                    <a:lstStyle/>
                    <a:p>
                      <a:pPr algn="l">
                        <a:lnSpc>
                          <a:spcPts val="3240"/>
                        </a:lnSpc>
                        <a:defRPr/>
                      </a:pPr>
                      <a:r>
                        <a:rPr lang="en-US" sz="2700" spc="-107">
                          <a:solidFill>
                            <a:srgbClr val="FFFFFF"/>
                          </a:solidFill>
                          <a:latin typeface="Open Sans"/>
                        </a:rPr>
                        <a:t>210008021</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NITIN</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7206782399</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8-MAR-2023</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46B298"/>
                    </a:solidFill>
                  </a:tcPr>
                </a:tc>
                <a:tc>
                  <a:txBody>
                    <a:bodyPr/>
                    <a:lstStyle/>
                    <a:p>
                      <a:pPr algn="l">
                        <a:lnSpc>
                          <a:spcPts val="3240"/>
                        </a:lnSpc>
                        <a:defRPr/>
                      </a:pPr>
                      <a:r>
                        <a:rPr lang="en-US" sz="2700" spc="-107">
                          <a:solidFill>
                            <a:srgbClr val="FFFFFF"/>
                          </a:solidFill>
                          <a:latin typeface="Open Sans"/>
                        </a:rPr>
                        <a:t>$ 300</a:t>
                      </a:r>
                      <a:endParaRPr lang="en-US" sz="1100"/>
                    </a:p>
                  </a:txBody>
                  <a:tcPr marL="92405" marR="92405" marT="92405" marB="92405"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pic>
        <p:nvPicPr>
          <p:cNvPr id="4" name="Picture 4"/>
          <p:cNvPicPr>
            <a:picLocks noChangeAspect="1"/>
          </p:cNvPicPr>
          <p:nvPr/>
        </p:nvPicPr>
        <p:blipFill>
          <a:blip r:embed="rId3"/>
          <a:srcRect/>
          <a:stretch>
            <a:fillRect/>
          </a:stretch>
        </p:blipFill>
        <p:spPr>
          <a:xfrm>
            <a:off x="11890149" y="4472002"/>
            <a:ext cx="5312265" cy="10407702"/>
          </a:xfrm>
          <a:prstGeom prst="rect">
            <a:avLst/>
          </a:prstGeom>
        </p:spPr>
      </p:pic>
      <p:sp>
        <p:nvSpPr>
          <p:cNvPr id="5" name="TextBox 5"/>
          <p:cNvSpPr txBox="1"/>
          <p:nvPr/>
        </p:nvSpPr>
        <p:spPr>
          <a:xfrm>
            <a:off x="11890149" y="1010914"/>
            <a:ext cx="6721920" cy="1023989"/>
          </a:xfrm>
          <a:prstGeom prst="rect">
            <a:avLst/>
          </a:prstGeom>
        </p:spPr>
        <p:txBody>
          <a:bodyPr lIns="0" tIns="0" rIns="0" bIns="0" rtlCol="0" anchor="t">
            <a:spAutoFit/>
          </a:bodyPr>
          <a:lstStyle/>
          <a:p>
            <a:pPr algn="l">
              <a:lnSpc>
                <a:spcPts val="8100"/>
              </a:lnSpc>
            </a:pPr>
            <a:r>
              <a:rPr lang="en-US" sz="6750" spc="-269">
                <a:solidFill>
                  <a:srgbClr val="FFFFFF"/>
                </a:solidFill>
                <a:latin typeface="Open Sans Bold"/>
              </a:rPr>
              <a:t>Example</a:t>
            </a:r>
          </a:p>
        </p:txBody>
      </p:sp>
      <p:sp>
        <p:nvSpPr>
          <p:cNvPr id="6" name="TextBox 6"/>
          <p:cNvSpPr txBox="1"/>
          <p:nvPr/>
        </p:nvSpPr>
        <p:spPr>
          <a:xfrm>
            <a:off x="11890149" y="3423101"/>
            <a:ext cx="6036812" cy="6586515"/>
          </a:xfrm>
          <a:prstGeom prst="rect">
            <a:avLst/>
          </a:prstGeom>
        </p:spPr>
        <p:txBody>
          <a:bodyPr lIns="0" tIns="0" rIns="0" bIns="0" rtlCol="0" anchor="t">
            <a:spAutoFit/>
          </a:bodyPr>
          <a:lstStyle/>
          <a:p>
            <a:pPr marL="548566" lvl="1" indent="-274283" algn="l">
              <a:lnSpc>
                <a:spcPts val="3637"/>
              </a:lnSpc>
              <a:buFont typeface="Arial"/>
              <a:buChar char="•"/>
            </a:pPr>
            <a:r>
              <a:rPr lang="en-US" sz="3031" spc="-120">
                <a:solidFill>
                  <a:srgbClr val="FFFFFF"/>
                </a:solidFill>
                <a:latin typeface="Open Sans"/>
              </a:rPr>
              <a:t>To understand the concept , consider the following file</a:t>
            </a:r>
          </a:p>
          <a:p>
            <a:pPr marL="548566" lvl="1" indent="-274283" algn="l">
              <a:lnSpc>
                <a:spcPts val="3637"/>
              </a:lnSpc>
            </a:pPr>
            <a:endParaRPr lang="en-US" sz="3031" spc="-120">
              <a:solidFill>
                <a:srgbClr val="FFFFFF"/>
              </a:solidFill>
              <a:latin typeface="Open Sans"/>
            </a:endParaRP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grpSp>
        <p:nvGrpSpPr>
          <p:cNvPr id="3" name="Group 3"/>
          <p:cNvGrpSpPr/>
          <p:nvPr/>
        </p:nvGrpSpPr>
        <p:grpSpPr>
          <a:xfrm>
            <a:off x="2331377" y="3615716"/>
            <a:ext cx="13401446" cy="1826072"/>
            <a:chOff x="0" y="0"/>
            <a:chExt cx="15615209" cy="2127718"/>
          </a:xfrm>
        </p:grpSpPr>
        <p:sp>
          <p:nvSpPr>
            <p:cNvPr id="4" name="Freeform 4"/>
            <p:cNvSpPr/>
            <p:nvPr/>
          </p:nvSpPr>
          <p:spPr>
            <a:xfrm>
              <a:off x="14653" y="19050"/>
              <a:ext cx="15585903" cy="2089531"/>
            </a:xfrm>
            <a:custGeom>
              <a:avLst/>
              <a:gdLst/>
              <a:ahLst/>
              <a:cxnLst/>
              <a:rect l="l" t="t" r="r" b="b"/>
              <a:pathLst>
                <a:path w="15585903" h="2089531">
                  <a:moveTo>
                    <a:pt x="0" y="348234"/>
                  </a:moveTo>
                  <a:cubicBezTo>
                    <a:pt x="0" y="155956"/>
                    <a:pt x="121913" y="0"/>
                    <a:pt x="272253" y="0"/>
                  </a:cubicBezTo>
                  <a:lnTo>
                    <a:pt x="15313650" y="0"/>
                  </a:lnTo>
                  <a:cubicBezTo>
                    <a:pt x="15463990" y="0"/>
                    <a:pt x="15585903" y="155956"/>
                    <a:pt x="15585903" y="348234"/>
                  </a:cubicBezTo>
                  <a:lnTo>
                    <a:pt x="15585903" y="1741297"/>
                  </a:lnTo>
                  <a:cubicBezTo>
                    <a:pt x="15585903" y="1933702"/>
                    <a:pt x="15463990" y="2089531"/>
                    <a:pt x="15313650" y="2089531"/>
                  </a:cubicBezTo>
                  <a:lnTo>
                    <a:pt x="272253" y="2089531"/>
                  </a:lnTo>
                  <a:cubicBezTo>
                    <a:pt x="121913" y="2089531"/>
                    <a:pt x="0" y="1933575"/>
                    <a:pt x="0" y="1741297"/>
                  </a:cubicBezTo>
                  <a:close/>
                </a:path>
              </a:pathLst>
            </a:custGeom>
            <a:solidFill>
              <a:srgbClr val="477BD1"/>
            </a:solidFill>
          </p:spPr>
        </p:sp>
        <p:sp>
          <p:nvSpPr>
            <p:cNvPr id="5" name="Freeform 5"/>
            <p:cNvSpPr/>
            <p:nvPr/>
          </p:nvSpPr>
          <p:spPr>
            <a:xfrm>
              <a:off x="0" y="0"/>
              <a:ext cx="15615210" cy="2127758"/>
            </a:xfrm>
            <a:custGeom>
              <a:avLst/>
              <a:gdLst/>
              <a:ahLst/>
              <a:cxnLst/>
              <a:rect l="l" t="t" r="r" b="b"/>
              <a:pathLst>
                <a:path w="15615210" h="2127758">
                  <a:moveTo>
                    <a:pt x="0" y="367284"/>
                  </a:moveTo>
                  <a:cubicBezTo>
                    <a:pt x="0" y="164211"/>
                    <a:pt x="128653" y="0"/>
                    <a:pt x="286906" y="0"/>
                  </a:cubicBezTo>
                  <a:lnTo>
                    <a:pt x="15328303" y="0"/>
                  </a:lnTo>
                  <a:lnTo>
                    <a:pt x="15328303" y="19050"/>
                  </a:lnTo>
                  <a:lnTo>
                    <a:pt x="15328303" y="0"/>
                  </a:lnTo>
                  <a:cubicBezTo>
                    <a:pt x="15486555" y="0"/>
                    <a:pt x="15615210" y="164211"/>
                    <a:pt x="15615210" y="367284"/>
                  </a:cubicBezTo>
                  <a:lnTo>
                    <a:pt x="15600556" y="367284"/>
                  </a:lnTo>
                  <a:lnTo>
                    <a:pt x="15615210" y="367284"/>
                  </a:lnTo>
                  <a:lnTo>
                    <a:pt x="15615210" y="1760347"/>
                  </a:lnTo>
                  <a:lnTo>
                    <a:pt x="15600556" y="1760347"/>
                  </a:lnTo>
                  <a:lnTo>
                    <a:pt x="15615210" y="1760347"/>
                  </a:lnTo>
                  <a:cubicBezTo>
                    <a:pt x="15615210" y="1963547"/>
                    <a:pt x="15486555" y="2127631"/>
                    <a:pt x="15328303" y="2127631"/>
                  </a:cubicBezTo>
                  <a:lnTo>
                    <a:pt x="15328303" y="2108581"/>
                  </a:lnTo>
                  <a:lnTo>
                    <a:pt x="15328303" y="2127631"/>
                  </a:lnTo>
                  <a:lnTo>
                    <a:pt x="286906" y="2127631"/>
                  </a:lnTo>
                  <a:lnTo>
                    <a:pt x="286906" y="2108581"/>
                  </a:lnTo>
                  <a:lnTo>
                    <a:pt x="286906" y="2127631"/>
                  </a:lnTo>
                  <a:cubicBezTo>
                    <a:pt x="128653" y="2127758"/>
                    <a:pt x="0" y="1963547"/>
                    <a:pt x="0" y="1760347"/>
                  </a:cubicBezTo>
                  <a:lnTo>
                    <a:pt x="0" y="367284"/>
                  </a:lnTo>
                  <a:lnTo>
                    <a:pt x="14653" y="367284"/>
                  </a:lnTo>
                  <a:lnTo>
                    <a:pt x="0" y="367284"/>
                  </a:lnTo>
                  <a:moveTo>
                    <a:pt x="29306" y="367284"/>
                  </a:moveTo>
                  <a:lnTo>
                    <a:pt x="29306" y="1760347"/>
                  </a:lnTo>
                  <a:lnTo>
                    <a:pt x="14653" y="1760347"/>
                  </a:lnTo>
                  <a:lnTo>
                    <a:pt x="29306" y="1760347"/>
                  </a:lnTo>
                  <a:cubicBezTo>
                    <a:pt x="29306" y="1941830"/>
                    <a:pt x="144381" y="2089531"/>
                    <a:pt x="286906" y="2089531"/>
                  </a:cubicBezTo>
                  <a:lnTo>
                    <a:pt x="15328303" y="2089531"/>
                  </a:lnTo>
                  <a:cubicBezTo>
                    <a:pt x="15470828" y="2089531"/>
                    <a:pt x="15585903" y="1941830"/>
                    <a:pt x="15585903" y="1760347"/>
                  </a:cubicBezTo>
                  <a:lnTo>
                    <a:pt x="15585903" y="367284"/>
                  </a:lnTo>
                  <a:cubicBezTo>
                    <a:pt x="15585903" y="185801"/>
                    <a:pt x="15470828" y="38100"/>
                    <a:pt x="15328303" y="38100"/>
                  </a:cubicBezTo>
                  <a:lnTo>
                    <a:pt x="286906" y="38100"/>
                  </a:lnTo>
                  <a:lnTo>
                    <a:pt x="286906" y="19050"/>
                  </a:lnTo>
                  <a:lnTo>
                    <a:pt x="286906" y="38100"/>
                  </a:lnTo>
                  <a:cubicBezTo>
                    <a:pt x="144381" y="38100"/>
                    <a:pt x="29306" y="185801"/>
                    <a:pt x="29306" y="367284"/>
                  </a:cubicBezTo>
                  <a:close/>
                </a:path>
              </a:pathLst>
            </a:custGeom>
            <a:solidFill>
              <a:srgbClr val="FFFFFF"/>
            </a:solidFill>
          </p:spPr>
        </p:sp>
      </p:grpSp>
      <p:sp>
        <p:nvSpPr>
          <p:cNvPr id="6" name="AutoShape 6"/>
          <p:cNvSpPr/>
          <p:nvPr/>
        </p:nvSpPr>
        <p:spPr>
          <a:xfrm rot="8893626">
            <a:off x="6011971" y="6282198"/>
            <a:ext cx="3264753" cy="0"/>
          </a:xfrm>
          <a:prstGeom prst="line">
            <a:avLst/>
          </a:prstGeom>
          <a:ln w="38100" cap="flat">
            <a:solidFill>
              <a:srgbClr val="FFFFFF"/>
            </a:solidFill>
            <a:prstDash val="solid"/>
            <a:headEnd type="none" w="sm" len="sm"/>
            <a:tailEnd type="arrow" w="med" len="sm"/>
          </a:ln>
        </p:spPr>
      </p:sp>
      <p:sp>
        <p:nvSpPr>
          <p:cNvPr id="7" name="AutoShape 7"/>
          <p:cNvSpPr/>
          <p:nvPr/>
        </p:nvSpPr>
        <p:spPr>
          <a:xfrm rot="1867647">
            <a:off x="8794971" y="6274044"/>
            <a:ext cx="3293900" cy="0"/>
          </a:xfrm>
          <a:prstGeom prst="line">
            <a:avLst/>
          </a:prstGeom>
          <a:ln w="38100" cap="flat">
            <a:solidFill>
              <a:srgbClr val="FFFFFF"/>
            </a:solidFill>
            <a:prstDash val="solid"/>
            <a:headEnd type="none" w="sm" len="sm"/>
            <a:tailEnd type="arrow" w="med" len="sm"/>
          </a:ln>
        </p:spPr>
      </p:sp>
      <p:sp>
        <p:nvSpPr>
          <p:cNvPr id="8" name="TextBox 8"/>
          <p:cNvSpPr txBox="1"/>
          <p:nvPr/>
        </p:nvSpPr>
        <p:spPr>
          <a:xfrm>
            <a:off x="1120141" y="960120"/>
            <a:ext cx="18227376" cy="1362075"/>
          </a:xfrm>
          <a:prstGeom prst="rect">
            <a:avLst/>
          </a:prstGeom>
        </p:spPr>
        <p:txBody>
          <a:bodyPr lIns="0" tIns="0" rIns="0" bIns="0" rtlCol="0" anchor="t">
            <a:spAutoFit/>
          </a:bodyPr>
          <a:lstStyle/>
          <a:p>
            <a:pPr algn="l">
              <a:lnSpc>
                <a:spcPts val="10746"/>
              </a:lnSpc>
            </a:pPr>
            <a:r>
              <a:rPr lang="en-US" sz="8955" spc="-356">
                <a:solidFill>
                  <a:srgbClr val="FFFFFF"/>
                </a:solidFill>
                <a:latin typeface="Open Sans Bold"/>
              </a:rPr>
              <a:t>Techniques </a:t>
            </a:r>
          </a:p>
        </p:txBody>
      </p:sp>
      <p:sp>
        <p:nvSpPr>
          <p:cNvPr id="9" name="TextBox 9"/>
          <p:cNvSpPr txBox="1"/>
          <p:nvPr/>
        </p:nvSpPr>
        <p:spPr>
          <a:xfrm>
            <a:off x="3396347" y="3761593"/>
            <a:ext cx="12130285" cy="1381907"/>
          </a:xfrm>
          <a:prstGeom prst="rect">
            <a:avLst/>
          </a:prstGeom>
        </p:spPr>
        <p:txBody>
          <a:bodyPr lIns="0" tIns="0" rIns="0" bIns="0" rtlCol="0" anchor="t">
            <a:spAutoFit/>
          </a:bodyPr>
          <a:lstStyle/>
          <a:p>
            <a:pPr algn="l">
              <a:lnSpc>
                <a:spcPts val="3653"/>
              </a:lnSpc>
            </a:pPr>
            <a:r>
              <a:rPr lang="en-US" sz="3382" spc="-134">
                <a:solidFill>
                  <a:srgbClr val="FFFFFF"/>
                </a:solidFill>
                <a:latin typeface="Open Sans"/>
              </a:rPr>
              <a:t>There are numerous techniques that have been used to implement multi-key files . Most of the techniques are based on building indexes to provide direct access by key value..</a:t>
            </a:r>
          </a:p>
        </p:txBody>
      </p:sp>
      <p:sp>
        <p:nvSpPr>
          <p:cNvPr id="10" name="TextBox 10"/>
          <p:cNvSpPr txBox="1"/>
          <p:nvPr/>
        </p:nvSpPr>
        <p:spPr>
          <a:xfrm>
            <a:off x="2161543" y="7453009"/>
            <a:ext cx="14927924" cy="501777"/>
          </a:xfrm>
          <a:prstGeom prst="rect">
            <a:avLst/>
          </a:prstGeom>
        </p:spPr>
        <p:txBody>
          <a:bodyPr lIns="0" tIns="0" rIns="0" bIns="0" rtlCol="0" anchor="t">
            <a:spAutoFit/>
          </a:bodyPr>
          <a:lstStyle/>
          <a:p>
            <a:pPr algn="l">
              <a:lnSpc>
                <a:spcPts val="3833"/>
              </a:lnSpc>
            </a:pPr>
            <a:r>
              <a:rPr lang="en-US" sz="3549" spc="-141">
                <a:solidFill>
                  <a:srgbClr val="FFFFFF"/>
                </a:solidFill>
                <a:latin typeface="Open Sans Bold"/>
              </a:rPr>
              <a:t>1.Inverted file organization</a:t>
            </a:r>
          </a:p>
        </p:txBody>
      </p:sp>
      <p:sp>
        <p:nvSpPr>
          <p:cNvPr id="11" name="TextBox 11"/>
          <p:cNvSpPr txBox="1"/>
          <p:nvPr/>
        </p:nvSpPr>
        <p:spPr>
          <a:xfrm>
            <a:off x="11172410" y="7475107"/>
            <a:ext cx="14927924" cy="479679"/>
          </a:xfrm>
          <a:prstGeom prst="rect">
            <a:avLst/>
          </a:prstGeom>
        </p:spPr>
        <p:txBody>
          <a:bodyPr lIns="0" tIns="0" rIns="0" bIns="0" rtlCol="0" anchor="t">
            <a:spAutoFit/>
          </a:bodyPr>
          <a:lstStyle/>
          <a:p>
            <a:pPr algn="l">
              <a:lnSpc>
                <a:spcPts val="3617"/>
              </a:lnSpc>
            </a:pPr>
            <a:r>
              <a:rPr lang="en-US" sz="3349" spc="-133">
                <a:solidFill>
                  <a:srgbClr val="FFFFFF"/>
                </a:solidFill>
                <a:latin typeface="Open Sans Bold"/>
              </a:rPr>
              <a:t>2.Multi-List organization</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pic>
        <p:nvPicPr>
          <p:cNvPr id="3" name="Picture 3"/>
          <p:cNvPicPr>
            <a:picLocks noChangeAspect="1"/>
          </p:cNvPicPr>
          <p:nvPr/>
        </p:nvPicPr>
        <p:blipFill>
          <a:blip r:embed="rId3"/>
          <a:srcRect/>
          <a:stretch>
            <a:fillRect/>
          </a:stretch>
        </p:blipFill>
        <p:spPr>
          <a:xfrm>
            <a:off x="0" y="0"/>
            <a:ext cx="18283238" cy="10284321"/>
          </a:xfrm>
          <a:prstGeom prst="rect">
            <a:avLst/>
          </a:prstGeom>
        </p:spPr>
      </p:pic>
      <p:sp>
        <p:nvSpPr>
          <p:cNvPr id="4" name="AutoShape 4"/>
          <p:cNvSpPr/>
          <p:nvPr/>
        </p:nvSpPr>
        <p:spPr>
          <a:xfrm rot="125934">
            <a:off x="8753894" y="5705475"/>
            <a:ext cx="780213" cy="0"/>
          </a:xfrm>
          <a:prstGeom prst="line">
            <a:avLst/>
          </a:prstGeom>
          <a:ln w="19050" cap="rnd">
            <a:solidFill>
              <a:srgbClr val="AC3EC1"/>
            </a:solidFill>
            <a:prstDash val="solid"/>
            <a:headEnd type="none" w="sm" len="sm"/>
            <a:tailEnd type="none" w="sm" len="sm"/>
          </a:ln>
        </p:spPr>
      </p:sp>
      <p:pic>
        <p:nvPicPr>
          <p:cNvPr id="5" name="Picture 5"/>
          <p:cNvPicPr>
            <a:picLocks noChangeAspect="1"/>
          </p:cNvPicPr>
          <p:nvPr/>
        </p:nvPicPr>
        <p:blipFill>
          <a:blip r:embed="rId4"/>
          <a:srcRect b="13213"/>
          <a:stretch>
            <a:fillRect/>
          </a:stretch>
        </p:blipFill>
        <p:spPr>
          <a:xfrm>
            <a:off x="4765161" y="3159707"/>
            <a:ext cx="7977292" cy="6937808"/>
          </a:xfrm>
          <a:prstGeom prst="rect">
            <a:avLst/>
          </a:prstGeom>
        </p:spPr>
      </p:pic>
      <p:pic>
        <p:nvPicPr>
          <p:cNvPr id="6" name="Picture 6"/>
          <p:cNvPicPr>
            <a:picLocks noChangeAspect="1"/>
          </p:cNvPicPr>
          <p:nvPr/>
        </p:nvPicPr>
        <p:blipFill>
          <a:blip r:embed="rId5"/>
          <a:srcRect/>
          <a:stretch>
            <a:fillRect/>
          </a:stretch>
        </p:blipFill>
        <p:spPr>
          <a:xfrm>
            <a:off x="12742453" y="2958651"/>
            <a:ext cx="5097136" cy="11595380"/>
          </a:xfrm>
          <a:prstGeom prst="rect">
            <a:avLst/>
          </a:prstGeom>
        </p:spPr>
      </p:pic>
      <p:sp>
        <p:nvSpPr>
          <p:cNvPr id="7" name="TextBox 7"/>
          <p:cNvSpPr txBox="1"/>
          <p:nvPr/>
        </p:nvSpPr>
        <p:spPr>
          <a:xfrm>
            <a:off x="252320" y="743590"/>
            <a:ext cx="17769358" cy="1656395"/>
          </a:xfrm>
          <a:prstGeom prst="rect">
            <a:avLst/>
          </a:prstGeom>
        </p:spPr>
        <p:txBody>
          <a:bodyPr lIns="0" tIns="0" rIns="0" bIns="0" rtlCol="0" anchor="t">
            <a:spAutoFit/>
          </a:bodyPr>
          <a:lstStyle/>
          <a:p>
            <a:pPr algn="ctr">
              <a:lnSpc>
                <a:spcPts val="13161"/>
              </a:lnSpc>
            </a:pPr>
            <a:r>
              <a:rPr lang="en-US" sz="10967" spc="-437">
                <a:solidFill>
                  <a:srgbClr val="FFFFFF"/>
                </a:solidFill>
                <a:latin typeface="Open Sans Bold"/>
              </a:rPr>
              <a:t>Inverted - File Organization</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8276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3238" cy="10284321"/>
          </a:xfrm>
          <a:prstGeom prst="rect">
            <a:avLst/>
          </a:prstGeom>
        </p:spPr>
      </p:pic>
      <p:sp>
        <p:nvSpPr>
          <p:cNvPr id="3" name="AutoShape 3"/>
          <p:cNvSpPr/>
          <p:nvPr/>
        </p:nvSpPr>
        <p:spPr>
          <a:xfrm rot="125934">
            <a:off x="8753894" y="2765590"/>
            <a:ext cx="780213" cy="0"/>
          </a:xfrm>
          <a:prstGeom prst="line">
            <a:avLst/>
          </a:prstGeom>
          <a:ln w="19050" cap="rnd">
            <a:solidFill>
              <a:srgbClr val="AC3EC1"/>
            </a:solidFill>
            <a:prstDash val="solid"/>
            <a:headEnd type="none" w="sm" len="sm"/>
            <a:tailEnd type="none" w="sm" len="sm"/>
          </a:ln>
        </p:spPr>
      </p:sp>
      <p:sp>
        <p:nvSpPr>
          <p:cNvPr id="4" name="TextBox 4"/>
          <p:cNvSpPr txBox="1"/>
          <p:nvPr/>
        </p:nvSpPr>
        <p:spPr>
          <a:xfrm>
            <a:off x="429082" y="2798922"/>
            <a:ext cx="17595650" cy="5448300"/>
          </a:xfrm>
          <a:prstGeom prst="rect">
            <a:avLst/>
          </a:prstGeom>
        </p:spPr>
        <p:txBody>
          <a:bodyPr lIns="0" tIns="0" rIns="0" bIns="0" rtlCol="0" anchor="t">
            <a:spAutoFit/>
          </a:bodyPr>
          <a:lstStyle/>
          <a:p>
            <a:pPr marL="710176" lvl="1" indent="-355088" algn="l">
              <a:lnSpc>
                <a:spcPts val="3947"/>
              </a:lnSpc>
              <a:buFont typeface="Arial"/>
              <a:buChar char="•"/>
            </a:pPr>
            <a:r>
              <a:rPr lang="en-US" sz="3289" spc="-128">
                <a:solidFill>
                  <a:srgbClr val="FFFFFF"/>
                </a:solidFill>
                <a:latin typeface="Open Sans"/>
              </a:rPr>
              <a:t>   Inverted file organization is a data structure used for efficient retrieval of information from a large collection of documents or records. </a:t>
            </a:r>
          </a:p>
          <a:p>
            <a:pPr algn="l">
              <a:lnSpc>
                <a:spcPts val="3947"/>
              </a:lnSpc>
            </a:pPr>
            <a:endParaRPr lang="en-US" sz="3289" spc="-128">
              <a:solidFill>
                <a:srgbClr val="FFFFFF"/>
              </a:solidFill>
              <a:latin typeface="Open Sans"/>
            </a:endParaRPr>
          </a:p>
          <a:p>
            <a:pPr marL="710176" lvl="1" indent="-355088" algn="l">
              <a:lnSpc>
                <a:spcPts val="3947"/>
              </a:lnSpc>
              <a:buFont typeface="Arial"/>
              <a:buChar char="•"/>
            </a:pPr>
            <a:r>
              <a:rPr lang="en-US" sz="3289" spc="-128">
                <a:solidFill>
                  <a:srgbClr val="FFFFFF"/>
                </a:solidFill>
                <a:latin typeface="Open Sans"/>
              </a:rPr>
              <a:t>It is commonly used in search engines and databases to provide fast search results. Inverted file organization is based on the concept of indexing, where an index is created for each word or term in the collection of documents. </a:t>
            </a:r>
          </a:p>
          <a:p>
            <a:pPr algn="l">
              <a:lnSpc>
                <a:spcPts val="3947"/>
              </a:lnSpc>
            </a:pPr>
            <a:endParaRPr lang="en-US" sz="3289" spc="-128">
              <a:solidFill>
                <a:srgbClr val="FFFFFF"/>
              </a:solidFill>
              <a:latin typeface="Open Sans"/>
            </a:endParaRPr>
          </a:p>
          <a:p>
            <a:pPr marL="710176" lvl="1" indent="-355088" algn="l">
              <a:lnSpc>
                <a:spcPts val="3947"/>
              </a:lnSpc>
              <a:buFont typeface="Arial"/>
              <a:buChar char="•"/>
            </a:pPr>
            <a:r>
              <a:rPr lang="en-US" sz="3289" spc="-131">
                <a:solidFill>
                  <a:srgbClr val="FFFFFF"/>
                </a:solidFill>
                <a:latin typeface="Open Sans"/>
              </a:rPr>
              <a:t>The index contains a list of all the documents that contain that particular word or term. This list is called the inverted list, and it stores the locations of the documents where the term appears.</a:t>
            </a:r>
          </a:p>
          <a:p>
            <a:pPr algn="l">
              <a:lnSpc>
                <a:spcPts val="3947"/>
              </a:lnSpc>
            </a:pPr>
            <a:endParaRPr lang="en-US" sz="3289" spc="-131">
              <a:solidFill>
                <a:srgbClr val="FFFFFF"/>
              </a:solidFill>
              <a:latin typeface="Open Sans"/>
            </a:endParaRPr>
          </a:p>
          <a:p>
            <a:pPr algn="l">
              <a:lnSpc>
                <a:spcPts val="3947"/>
              </a:lnSpc>
            </a:pPr>
            <a:endParaRPr lang="en-US" sz="3289" spc="-131">
              <a:solidFill>
                <a:srgbClr val="FFFFFF"/>
              </a:solidFill>
              <a:latin typeface="Open Sans"/>
            </a:endParaRPr>
          </a:p>
        </p:txBody>
      </p:sp>
      <p:sp>
        <p:nvSpPr>
          <p:cNvPr id="5" name="TextBox 5"/>
          <p:cNvSpPr txBox="1"/>
          <p:nvPr/>
        </p:nvSpPr>
        <p:spPr>
          <a:xfrm>
            <a:off x="3373361" y="1028700"/>
            <a:ext cx="10760892" cy="1009650"/>
          </a:xfrm>
          <a:prstGeom prst="rect">
            <a:avLst/>
          </a:prstGeom>
        </p:spPr>
        <p:txBody>
          <a:bodyPr lIns="0" tIns="0" rIns="0" bIns="0" rtlCol="0" anchor="t">
            <a:spAutoFit/>
          </a:bodyPr>
          <a:lstStyle/>
          <a:p>
            <a:pPr algn="ctr">
              <a:lnSpc>
                <a:spcPts val="7970"/>
              </a:lnSpc>
            </a:pPr>
            <a:r>
              <a:rPr lang="en-US" sz="6641" u="sng" spc="-264">
                <a:solidFill>
                  <a:srgbClr val="FFFFFF"/>
                </a:solidFill>
                <a:latin typeface="Open Sans Bold"/>
              </a:rPr>
              <a:t>Inverted - File Organization</a:t>
            </a:r>
          </a:p>
        </p:txBody>
      </p:sp>
    </p:spTree>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19</Slides>
  <Notes>0</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jatin sapra (1).pptx</dc:title>
  <cp:revision>25</cp:revision>
  <dcterms:created xsi:type="dcterms:W3CDTF">2006-08-16T00:00:00Z</dcterms:created>
  <dcterms:modified xsi:type="dcterms:W3CDTF">2023-04-11T11:53:51Z</dcterms:modified>
  <dc:identifier>DAFftj3wa2Y</dc:identifier>
</cp:coreProperties>
</file>

<file path=docProps/thumbnail.jpeg>
</file>